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40"/>
  </p:notesMasterIdLst>
  <p:sldIdLst>
    <p:sldId id="450" r:id="rId2"/>
    <p:sldId id="451" r:id="rId3"/>
    <p:sldId id="447" r:id="rId4"/>
    <p:sldId id="452" r:id="rId5"/>
    <p:sldId id="453" r:id="rId6"/>
    <p:sldId id="455" r:id="rId7"/>
    <p:sldId id="454" r:id="rId8"/>
    <p:sldId id="456" r:id="rId9"/>
    <p:sldId id="373" r:id="rId10"/>
    <p:sldId id="457" r:id="rId11"/>
    <p:sldId id="458" r:id="rId12"/>
    <p:sldId id="459" r:id="rId13"/>
    <p:sldId id="460" r:id="rId14"/>
    <p:sldId id="461" r:id="rId15"/>
    <p:sldId id="462" r:id="rId16"/>
    <p:sldId id="463" r:id="rId17"/>
    <p:sldId id="465" r:id="rId18"/>
    <p:sldId id="464" r:id="rId19"/>
    <p:sldId id="466" r:id="rId20"/>
    <p:sldId id="467" r:id="rId21"/>
    <p:sldId id="468" r:id="rId22"/>
    <p:sldId id="469" r:id="rId23"/>
    <p:sldId id="470" r:id="rId24"/>
    <p:sldId id="471" r:id="rId25"/>
    <p:sldId id="472" r:id="rId26"/>
    <p:sldId id="473" r:id="rId27"/>
    <p:sldId id="474" r:id="rId28"/>
    <p:sldId id="448" r:id="rId29"/>
    <p:sldId id="475" r:id="rId30"/>
    <p:sldId id="449" r:id="rId31"/>
    <p:sldId id="481" r:id="rId32"/>
    <p:sldId id="476" r:id="rId33"/>
    <p:sldId id="477" r:id="rId34"/>
    <p:sldId id="478" r:id="rId35"/>
    <p:sldId id="479" r:id="rId36"/>
    <p:sldId id="480" r:id="rId37"/>
    <p:sldId id="483" r:id="rId38"/>
    <p:sldId id="35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2" autoAdjust="0"/>
    <p:restoredTop sz="94660"/>
  </p:normalViewPr>
  <p:slideViewPr>
    <p:cSldViewPr>
      <p:cViewPr varScale="1">
        <p:scale>
          <a:sx n="63" d="100"/>
          <a:sy n="63" d="100"/>
        </p:scale>
        <p:origin x="-70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8446F1-D4CC-473E-8E46-F419F263F67B}" type="datetimeFigureOut">
              <a:rPr lang="fa-IR" smtClean="0"/>
              <a:pPr/>
              <a:t>1432/10/24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6E671E-FD4A-4093-9D41-406B05FC751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6E671E-FD4A-4093-9D41-406B05FC7511}" type="slidenum">
              <a:rPr lang="fa-IR" smtClean="0"/>
              <a:pPr/>
              <a:t>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9/22/2011</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295400"/>
          </a:xfrm>
        </p:spPr>
        <p:txBody>
          <a:bodyPr/>
          <a:lstStyle/>
          <a:p>
            <a:r>
              <a:rPr lang="fa-IR" dirty="0" smtClean="0">
                <a:cs typeface="0 Badr" pitchFamily="2" charset="-78"/>
              </a:rPr>
              <a:t>        </a:t>
            </a:r>
            <a:r>
              <a:rPr lang="fa-IR" sz="7200" dirty="0" smtClean="0">
                <a:solidFill>
                  <a:srgbClr val="00B0F0"/>
                </a:solidFill>
                <a:cs typeface="0 Nasim Bold" pitchFamily="2" charset="-78"/>
              </a:rPr>
              <a:t>فصل سوم</a:t>
            </a:r>
            <a:r>
              <a:rPr lang="fa-IR" dirty="0" smtClean="0">
                <a:cs typeface="0 Badr" pitchFamily="2" charset="-78"/>
              </a:rPr>
              <a:t> </a:t>
            </a:r>
            <a:endParaRPr lang="fa-IR" dirty="0">
              <a:cs typeface="0 Badr" pitchFamily="2" charset="-78"/>
            </a:endParaRPr>
          </a:p>
        </p:txBody>
      </p:sp>
      <p:sp>
        <p:nvSpPr>
          <p:cNvPr id="3" name="Subtitle 2"/>
          <p:cNvSpPr>
            <a:spLocks noGrp="1"/>
          </p:cNvSpPr>
          <p:nvPr>
            <p:ph type="subTitle" idx="1"/>
          </p:nvPr>
        </p:nvSpPr>
        <p:spPr>
          <a:xfrm>
            <a:off x="0" y="1524000"/>
            <a:ext cx="8839200" cy="3733800"/>
          </a:xfrm>
        </p:spPr>
        <p:txBody>
          <a:bodyPr>
            <a:normAutofit/>
          </a:bodyPr>
          <a:lstStyle/>
          <a:p>
            <a:r>
              <a:rPr lang="fa-IR" sz="4400" b="1" dirty="0" smtClean="0">
                <a:solidFill>
                  <a:srgbClr val="FFFF00"/>
                </a:solidFill>
                <a:cs typeface="B Traffic" pitchFamily="2" charset="-78"/>
              </a:rPr>
              <a:t>       </a:t>
            </a:r>
            <a:r>
              <a:rPr lang="fa-IR" sz="4400" b="1" dirty="0" smtClean="0">
                <a:solidFill>
                  <a:srgbClr val="0070C0"/>
                </a:solidFill>
                <a:cs typeface="B Traffic" pitchFamily="2" charset="-78"/>
              </a:rPr>
              <a:t>اصول  </a:t>
            </a:r>
          </a:p>
          <a:p>
            <a:r>
              <a:rPr lang="fa-IR" sz="4400" b="1" dirty="0" smtClean="0">
                <a:solidFill>
                  <a:srgbClr val="0070C0"/>
                </a:solidFill>
                <a:cs typeface="B Traffic" pitchFamily="2" charset="-78"/>
              </a:rPr>
              <a:t>                      زمانبندي  </a:t>
            </a:r>
          </a:p>
          <a:p>
            <a:r>
              <a:rPr lang="fa-IR" sz="4400" b="1" dirty="0" smtClean="0">
                <a:solidFill>
                  <a:srgbClr val="0070C0"/>
                </a:solidFill>
                <a:cs typeface="B Traffic" pitchFamily="2" charset="-78"/>
              </a:rPr>
              <a:t>                       </a:t>
            </a:r>
            <a:r>
              <a:rPr lang="en-US" sz="4400" b="1" dirty="0" smtClean="0">
                <a:solidFill>
                  <a:srgbClr val="0070C0"/>
                </a:solidFill>
                <a:cs typeface="B Traffic" pitchFamily="2" charset="-78"/>
              </a:rPr>
              <a:t>      </a:t>
            </a:r>
            <a:r>
              <a:rPr lang="fa-IR" sz="4400" b="1" dirty="0" smtClean="0">
                <a:solidFill>
                  <a:srgbClr val="0070C0"/>
                </a:solidFill>
                <a:cs typeface="B Traffic" pitchFamily="2" charset="-78"/>
              </a:rPr>
              <a:t>  و</a:t>
            </a:r>
          </a:p>
          <a:p>
            <a:r>
              <a:rPr lang="fa-IR" sz="4400" b="1" dirty="0" smtClean="0">
                <a:solidFill>
                  <a:srgbClr val="0070C0"/>
                </a:solidFill>
                <a:cs typeface="B Traffic" pitchFamily="2" charset="-78"/>
              </a:rPr>
              <a:t>                  زمان سنجي</a:t>
            </a:r>
            <a:r>
              <a:rPr lang="en-US" sz="4400" b="1" dirty="0" smtClean="0">
                <a:solidFill>
                  <a:srgbClr val="0070C0"/>
                </a:solidFill>
                <a:cs typeface="B Traffic" pitchFamily="2" charset="-78"/>
              </a:rPr>
              <a:t> </a:t>
            </a:r>
            <a:r>
              <a:rPr lang="fa-IR" sz="4400" b="1" dirty="0" smtClean="0">
                <a:solidFill>
                  <a:srgbClr val="0070C0"/>
                </a:solidFill>
                <a:cs typeface="B Traffic" pitchFamily="2" charset="-78"/>
              </a:rPr>
              <a:t>كارها</a:t>
            </a:r>
            <a:endParaRPr lang="fa-IR" sz="4400" b="1" dirty="0">
              <a:solidFill>
                <a:srgbClr val="0070C0"/>
              </a:solidFill>
              <a:cs typeface="B Traffic" pitchFamily="2" charset="-78"/>
            </a:endParaRPr>
          </a:p>
        </p:txBody>
      </p:sp>
      <p:sp>
        <p:nvSpPr>
          <p:cNvPr id="4" name="Rectangle 3"/>
          <p:cNvSpPr/>
          <p:nvPr/>
        </p:nvSpPr>
        <p:spPr>
          <a:xfrm>
            <a:off x="381000" y="5715000"/>
            <a:ext cx="7620000" cy="584775"/>
          </a:xfrm>
          <a:prstGeom prst="rect">
            <a:avLst/>
          </a:prstGeom>
        </p:spPr>
        <p:txBody>
          <a:bodyPr wrap="square">
            <a:spAutoFit/>
          </a:bodyPr>
          <a:lstStyle/>
          <a:p>
            <a:r>
              <a:rPr lang="fa-IR" sz="3200" dirty="0" smtClean="0">
                <a:cs typeface="0 Badr" pitchFamily="2" charset="-78"/>
              </a:rPr>
              <a:t>تاليف سيده جميله مدرسي </a:t>
            </a:r>
            <a:endParaRPr lang="fa-IR" sz="32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مراحل روش سنجي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839200" cy="5791200"/>
          </a:xfrm>
        </p:spPr>
        <p:txBody>
          <a:bodyPr>
            <a:normAutofit/>
          </a:bodyPr>
          <a:lstStyle/>
          <a:p>
            <a:pPr>
              <a:buFont typeface="Wingdings" pitchFamily="2" charset="2"/>
              <a:buChar char="v"/>
            </a:pPr>
            <a:r>
              <a:rPr lang="fa-IR" sz="2400" b="1" dirty="0" smtClean="0">
                <a:solidFill>
                  <a:srgbClr val="0070C0"/>
                </a:solidFill>
                <a:cs typeface="B Traffic" pitchFamily="2" charset="-78"/>
              </a:rPr>
              <a:t>  </a:t>
            </a:r>
            <a:r>
              <a:rPr lang="fa-IR" sz="2400" b="1" dirty="0" smtClean="0">
                <a:solidFill>
                  <a:srgbClr val="FF0000"/>
                </a:solidFill>
                <a:cs typeface="B Traffic" pitchFamily="2" charset="-78"/>
              </a:rPr>
              <a:t>ج – بررسي </a:t>
            </a:r>
            <a:r>
              <a:rPr lang="fa-IR" sz="2400" b="1" dirty="0" smtClean="0">
                <a:solidFill>
                  <a:srgbClr val="0070C0"/>
                </a:solidFill>
                <a:cs typeface="B Traffic" pitchFamily="2" charset="-78"/>
              </a:rPr>
              <a:t>: </a:t>
            </a:r>
          </a:p>
          <a:p>
            <a:r>
              <a:rPr lang="fa-IR" sz="2400" b="1" dirty="0" smtClean="0">
                <a:solidFill>
                  <a:srgbClr val="0070C0"/>
                </a:solidFill>
                <a:cs typeface="B Traffic" pitchFamily="2" charset="-78"/>
              </a:rPr>
              <a:t>روش انجام كار فعلي مورد بررسي و نقادي قرارگيرد </a:t>
            </a:r>
          </a:p>
          <a:p>
            <a:r>
              <a:rPr lang="fa-IR" sz="2400" b="1" dirty="0" smtClean="0">
                <a:solidFill>
                  <a:srgbClr val="0070C0"/>
                </a:solidFill>
                <a:cs typeface="B Traffic" pitchFamily="2" charset="-78"/>
              </a:rPr>
              <a:t>       هدف مكان، زمان،شخص، روش، با طرح سئوالاتي از ابعاد مختلف  مورد توجه قرار گيرد</a:t>
            </a:r>
            <a:endParaRPr lang="en-US" sz="2400" b="1" dirty="0" smtClean="0">
              <a:solidFill>
                <a:srgbClr val="0070C0"/>
              </a:solidFill>
              <a:cs typeface="B Traffic" pitchFamily="2" charset="-78"/>
            </a:endParaRPr>
          </a:p>
          <a:p>
            <a:endParaRPr lang="fa-IR" sz="2400" b="1" dirty="0" smtClean="0">
              <a:solidFill>
                <a:srgbClr val="0070C0"/>
              </a:solidFill>
              <a:cs typeface="B Traffic" pitchFamily="2" charset="-78"/>
            </a:endParaRPr>
          </a:p>
          <a:p>
            <a:r>
              <a:rPr lang="fa-IR" sz="2400" b="1" dirty="0" smtClean="0">
                <a:solidFill>
                  <a:srgbClr val="0070C0"/>
                </a:solidFill>
                <a:cs typeface="B Traffic" pitchFamily="2" charset="-78"/>
              </a:rPr>
              <a:t>چه انجام شود ؟       آيا لازم است؟          چه ترتيب بهتري وجود دارد ؟</a:t>
            </a:r>
          </a:p>
          <a:p>
            <a:endParaRPr lang="fa-IR" sz="2400" b="1" dirty="0" smtClean="0">
              <a:solidFill>
                <a:srgbClr val="0070C0"/>
              </a:solidFill>
              <a:cs typeface="B Traffic" pitchFamily="2" charset="-78"/>
            </a:endParaRPr>
          </a:p>
          <a:p>
            <a:r>
              <a:rPr lang="fa-IR" sz="2400" b="1" dirty="0" smtClean="0">
                <a:solidFill>
                  <a:srgbClr val="0070C0"/>
                </a:solidFill>
                <a:cs typeface="B Traffic" pitchFamily="2" charset="-78"/>
              </a:rPr>
              <a:t>كجا انجام شود ؟      چرا انجام شود ؟       چه جاي بهتري وجود دارد ؟ </a:t>
            </a:r>
          </a:p>
          <a:p>
            <a:endParaRPr lang="en-US" sz="2400" b="1" dirty="0" smtClean="0">
              <a:solidFill>
                <a:srgbClr val="0070C0"/>
              </a:solidFill>
              <a:cs typeface="B Traffic" pitchFamily="2" charset="-78"/>
            </a:endParaRPr>
          </a:p>
          <a:p>
            <a:r>
              <a:rPr lang="fa-IR" sz="2400" b="1" dirty="0" smtClean="0">
                <a:solidFill>
                  <a:srgbClr val="0070C0"/>
                </a:solidFill>
                <a:cs typeface="B Traffic" pitchFamily="2" charset="-78"/>
              </a:rPr>
              <a:t> چه موقع انجام شود؟     چرا در آن موقع ؟     چه موقع ديگري بهتر است؟</a:t>
            </a:r>
          </a:p>
          <a:p>
            <a:endParaRPr lang="fa-IR" sz="2400" b="1" dirty="0" smtClean="0">
              <a:solidFill>
                <a:srgbClr val="0070C0"/>
              </a:solidFill>
              <a:cs typeface="B Traffic" pitchFamily="2" charset="-78"/>
            </a:endParaRPr>
          </a:p>
          <a:p>
            <a:r>
              <a:rPr lang="fa-IR" sz="2400" b="1" dirty="0" smtClean="0">
                <a:solidFill>
                  <a:srgbClr val="0070C0"/>
                </a:solidFill>
                <a:cs typeface="B Traffic" pitchFamily="2" charset="-78"/>
              </a:rPr>
              <a:t>چه شخصي ؟   </a:t>
            </a:r>
            <a:r>
              <a:rPr lang="en-US" sz="2400" b="1" dirty="0" smtClean="0">
                <a:solidFill>
                  <a:srgbClr val="0070C0"/>
                </a:solidFill>
                <a:cs typeface="B Traffic" pitchFamily="2" charset="-78"/>
              </a:rPr>
              <a:t>    </a:t>
            </a:r>
            <a:r>
              <a:rPr lang="fa-IR" sz="2400" b="1" dirty="0" smtClean="0">
                <a:solidFill>
                  <a:srgbClr val="0070C0"/>
                </a:solidFill>
                <a:cs typeface="B Traffic" pitchFamily="2" charset="-78"/>
              </a:rPr>
              <a:t> چرا آن شخص ؟  </a:t>
            </a:r>
            <a:r>
              <a:rPr lang="en-US" sz="2400" b="1" dirty="0" smtClean="0">
                <a:solidFill>
                  <a:srgbClr val="0070C0"/>
                </a:solidFill>
                <a:cs typeface="B Traffic" pitchFamily="2" charset="-78"/>
              </a:rPr>
              <a:t>  </a:t>
            </a:r>
            <a:r>
              <a:rPr lang="fa-IR" sz="2400" b="1" dirty="0" smtClean="0">
                <a:solidFill>
                  <a:srgbClr val="0070C0"/>
                </a:solidFill>
                <a:cs typeface="B Traffic" pitchFamily="2" charset="-78"/>
              </a:rPr>
              <a:t>چه شخص ديگري بهتر انجام ميدهد؟</a:t>
            </a:r>
          </a:p>
          <a:p>
            <a:endParaRPr lang="fa-IR" sz="2400" b="1" dirty="0" smtClean="0">
              <a:solidFill>
                <a:srgbClr val="0070C0"/>
              </a:solidFill>
              <a:cs typeface="B Traffic" pitchFamily="2" charset="-78"/>
            </a:endParaRPr>
          </a:p>
          <a:p>
            <a:r>
              <a:rPr lang="fa-IR" sz="2400" b="1" dirty="0" smtClean="0">
                <a:solidFill>
                  <a:srgbClr val="0070C0"/>
                </a:solidFill>
                <a:cs typeface="B Traffic" pitchFamily="2" charset="-78"/>
              </a:rPr>
              <a:t>به چه روشي ؟       چرا به آن روش ؟        چه روش ديگري؟</a:t>
            </a:r>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endParaRPr lang="fa-IR" sz="24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مراحل روش سنجي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457200" y="1066800"/>
            <a:ext cx="8229600" cy="1828800"/>
          </a:xfrm>
        </p:spPr>
        <p:txBody>
          <a:bodyPr>
            <a:normAutofit lnSpcReduction="10000"/>
          </a:bodyPr>
          <a:lstStyle/>
          <a:p>
            <a:pPr>
              <a:buFont typeface="Wingdings" pitchFamily="2" charset="2"/>
              <a:buChar char="v"/>
            </a:pPr>
            <a:r>
              <a:rPr lang="fa-IR" sz="2400" b="1" dirty="0" smtClean="0">
                <a:solidFill>
                  <a:srgbClr val="0070C0"/>
                </a:solidFill>
                <a:cs typeface="B Traffic" pitchFamily="2" charset="-78"/>
              </a:rPr>
              <a:t>  </a:t>
            </a:r>
            <a:r>
              <a:rPr lang="fa-IR" sz="2400" b="1" dirty="0" smtClean="0">
                <a:solidFill>
                  <a:srgbClr val="FF0000"/>
                </a:solidFill>
                <a:cs typeface="B Traffic" pitchFamily="2" charset="-78"/>
              </a:rPr>
              <a:t>د- پيشنهاد :</a:t>
            </a:r>
          </a:p>
          <a:p>
            <a:pPr algn="ctr"/>
            <a:r>
              <a:rPr lang="fa-IR" sz="2400" b="1" dirty="0" smtClean="0">
                <a:solidFill>
                  <a:srgbClr val="0070C0"/>
                </a:solidFill>
                <a:cs typeface="B Traffic" pitchFamily="2" charset="-78"/>
              </a:rPr>
              <a:t>   نظريات  غير قابل قبول و غير اجرايي حذف  مي گردند ،  بعضي نظريات ساده برخي تغيير</a:t>
            </a:r>
            <a:r>
              <a:rPr lang="en-US" sz="2400" b="1" dirty="0" smtClean="0">
                <a:solidFill>
                  <a:srgbClr val="0070C0"/>
                </a:solidFill>
                <a:cs typeface="B Traffic" pitchFamily="2" charset="-78"/>
              </a:rPr>
              <a:t> </a:t>
            </a:r>
            <a:r>
              <a:rPr lang="fa-IR" sz="2400" b="1" dirty="0" smtClean="0">
                <a:solidFill>
                  <a:srgbClr val="0070C0"/>
                </a:solidFill>
                <a:cs typeface="B Traffic" pitchFamily="2" charset="-78"/>
              </a:rPr>
              <a:t>  پيدا كرده تا در نهايت  ، روشي قابل قبول به دست آيد. </a:t>
            </a:r>
          </a:p>
          <a:p>
            <a:pPr algn="ctr"/>
            <a:r>
              <a:rPr lang="fa-IR" sz="2400" b="1" dirty="0" smtClean="0">
                <a:solidFill>
                  <a:srgbClr val="0070C0"/>
                </a:solidFill>
                <a:cs typeface="B Traffic" pitchFamily="2" charset="-78"/>
              </a:rPr>
              <a:t>  </a:t>
            </a:r>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endParaRPr lang="fa-IR" sz="2400" b="1" dirty="0">
              <a:solidFill>
                <a:srgbClr val="0070C0"/>
              </a:solidFill>
              <a:cs typeface="B Traffic" pitchFamily="2" charset="-78"/>
            </a:endParaRPr>
          </a:p>
        </p:txBody>
      </p:sp>
      <p:sp>
        <p:nvSpPr>
          <p:cNvPr id="5" name="Rectangle 4"/>
          <p:cNvSpPr/>
          <p:nvPr/>
        </p:nvSpPr>
        <p:spPr>
          <a:xfrm>
            <a:off x="0" y="3200400"/>
            <a:ext cx="8915400" cy="1569660"/>
          </a:xfrm>
          <a:prstGeom prst="rect">
            <a:avLst/>
          </a:prstGeom>
        </p:spPr>
        <p:txBody>
          <a:bodyPr wrap="square">
            <a:spAutoFit/>
          </a:bodyPr>
          <a:lstStyle/>
          <a:p>
            <a:pPr algn="r" rtl="1">
              <a:buFont typeface="Wingdings" pitchFamily="2" charset="2"/>
              <a:buChar char="v"/>
            </a:pPr>
            <a:r>
              <a:rPr lang="fa-IR" sz="2400" b="1" dirty="0" smtClean="0">
                <a:cs typeface="B Traffic" pitchFamily="2" charset="-78"/>
              </a:rPr>
              <a:t> </a:t>
            </a:r>
            <a:r>
              <a:rPr lang="fa-IR" sz="2400" b="1" dirty="0" smtClean="0">
                <a:solidFill>
                  <a:srgbClr val="FF0000"/>
                </a:solidFill>
                <a:cs typeface="B Traffic" pitchFamily="2" charset="-78"/>
              </a:rPr>
              <a:t>ه – اعمال روشي قابل قبول  </a:t>
            </a:r>
            <a:r>
              <a:rPr lang="fa-IR" sz="2400" b="1" dirty="0" smtClean="0">
                <a:solidFill>
                  <a:srgbClr val="FFFF00"/>
                </a:solidFill>
                <a:cs typeface="B Traffic" pitchFamily="2" charset="-78"/>
              </a:rPr>
              <a:t>:</a:t>
            </a:r>
            <a:endParaRPr lang="en-US" sz="2400" b="1" dirty="0" smtClean="0">
              <a:solidFill>
                <a:srgbClr val="FFFF00"/>
              </a:solidFill>
              <a:cs typeface="B Traffic" pitchFamily="2" charset="-78"/>
            </a:endParaRPr>
          </a:p>
          <a:p>
            <a:pPr algn="ctr" rtl="1"/>
            <a:r>
              <a:rPr lang="fa-IR" sz="2400" b="1" dirty="0" smtClean="0">
                <a:cs typeface="B Traffic" pitchFamily="2" charset="-78"/>
              </a:rPr>
              <a:t>  با جزئيات شرح داده شود  وبصورت استاندارد بكار گرفته شود . سرپرستان نحوه نظارت بر انجام كار را متناسب با روش جديد اعمال نمايند .</a:t>
            </a:r>
            <a:endParaRPr lang="en-US" sz="2400" dirty="0"/>
          </a:p>
        </p:txBody>
      </p:sp>
      <p:sp>
        <p:nvSpPr>
          <p:cNvPr id="6" name="Rectangle 5"/>
          <p:cNvSpPr/>
          <p:nvPr/>
        </p:nvSpPr>
        <p:spPr>
          <a:xfrm>
            <a:off x="457200" y="4876800"/>
            <a:ext cx="8534400" cy="1569660"/>
          </a:xfrm>
          <a:prstGeom prst="rect">
            <a:avLst/>
          </a:prstGeom>
        </p:spPr>
        <p:txBody>
          <a:bodyPr wrap="square">
            <a:spAutoFit/>
          </a:bodyPr>
          <a:lstStyle/>
          <a:p>
            <a:pPr algn="r" rtl="1">
              <a:buFont typeface="Wingdings" pitchFamily="2" charset="2"/>
              <a:buChar char="v"/>
            </a:pPr>
            <a:r>
              <a:rPr lang="fa-IR" sz="2400" b="1" dirty="0" smtClean="0">
                <a:solidFill>
                  <a:srgbClr val="FF0000"/>
                </a:solidFill>
                <a:cs typeface="B Traffic" pitchFamily="2" charset="-78"/>
              </a:rPr>
              <a:t> و-  ابقا :</a:t>
            </a:r>
            <a:endParaRPr lang="en-US" sz="2400" b="1" dirty="0" smtClean="0">
              <a:solidFill>
                <a:srgbClr val="FF0000"/>
              </a:solidFill>
              <a:cs typeface="B Traffic" pitchFamily="2" charset="-78"/>
            </a:endParaRPr>
          </a:p>
          <a:p>
            <a:pPr algn="r" rtl="1"/>
            <a:endParaRPr lang="en-US" sz="2400" b="1" dirty="0" smtClean="0">
              <a:cs typeface="B Traffic" pitchFamily="2" charset="-78"/>
            </a:endParaRPr>
          </a:p>
          <a:p>
            <a:pPr algn="ctr" rtl="1"/>
            <a:r>
              <a:rPr lang="fa-IR" sz="2400" b="1" dirty="0" smtClean="0">
                <a:cs typeface="B Traffic" pitchFamily="2" charset="-78"/>
              </a:rPr>
              <a:t>شكل و كيفيت مشخص آن حفظ شود و نظارت دائمي صورت گيرد تا بتدريج به روش قبلي بر نگردد .يا به ميل خود تغيير ايجاد كنند .   </a:t>
            </a:r>
            <a:endParaRPr lang="en-US" sz="2400" b="1" dirty="0">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additive="base">
                                        <p:cTn id="4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a:bodyPr>
          <a:lstStyle/>
          <a:p>
            <a:r>
              <a:rPr lang="fa-IR" sz="3200" dirty="0" smtClean="0">
                <a:solidFill>
                  <a:srgbClr val="FFFF00"/>
                </a:solidFill>
                <a:cs typeface="B Traffic" pitchFamily="2" charset="-78"/>
              </a:rPr>
              <a:t>        2- زمان سنجي</a:t>
            </a:r>
            <a:endParaRPr lang="fa-IR" sz="3200" dirty="0">
              <a:solidFill>
                <a:srgbClr val="FFFF00"/>
              </a:solidFill>
              <a:cs typeface="B Traffic" pitchFamily="2" charset="-78"/>
            </a:endParaRPr>
          </a:p>
        </p:txBody>
      </p:sp>
      <p:sp>
        <p:nvSpPr>
          <p:cNvPr id="3" name="Subtitle 2"/>
          <p:cNvSpPr>
            <a:spLocks noGrp="1"/>
          </p:cNvSpPr>
          <p:nvPr>
            <p:ph type="subTitle" idx="1"/>
          </p:nvPr>
        </p:nvSpPr>
        <p:spPr>
          <a:xfrm>
            <a:off x="0" y="990600"/>
            <a:ext cx="8839200" cy="2362200"/>
          </a:xfrm>
        </p:spPr>
        <p:txBody>
          <a:bodyPr>
            <a:normAutofit/>
          </a:bodyPr>
          <a:lstStyle/>
          <a:p>
            <a:endParaRPr lang="fa-IR" sz="2400" b="1" dirty="0" smtClean="0">
              <a:solidFill>
                <a:srgbClr val="0070C0"/>
              </a:solidFill>
              <a:cs typeface="B Traffic" pitchFamily="2" charset="-78"/>
            </a:endParaRPr>
          </a:p>
          <a:p>
            <a:pPr>
              <a:buFont typeface="Wingdings" pitchFamily="2" charset="2"/>
              <a:buChar char="q"/>
            </a:pPr>
            <a:r>
              <a:rPr lang="fa-IR" sz="2400" b="1" dirty="0" smtClean="0">
                <a:solidFill>
                  <a:srgbClr val="0070C0"/>
                </a:solidFill>
                <a:cs typeface="B Traffic" pitchFamily="2" charset="-78"/>
              </a:rPr>
              <a:t>  در توليدات صنعتي ، زمان اهميت خاصي دارد و براي برنامه ريزي  اطلاعات دقيقي از زمان بايد داشته باشيم.</a:t>
            </a:r>
          </a:p>
          <a:p>
            <a:r>
              <a:rPr lang="fa-IR" sz="2400" b="1" dirty="0" smtClean="0">
                <a:solidFill>
                  <a:srgbClr val="0070C0"/>
                </a:solidFill>
                <a:cs typeface="B Traffic" pitchFamily="2" charset="-78"/>
              </a:rPr>
              <a:t>مثلا : كار چقدر طول مي كشد ؟</a:t>
            </a:r>
          </a:p>
          <a:p>
            <a:r>
              <a:rPr lang="fa-IR" sz="2400" b="1" dirty="0" smtClean="0">
                <a:solidFill>
                  <a:srgbClr val="0070C0"/>
                </a:solidFill>
                <a:cs typeface="B Traffic" pitchFamily="2" charset="-78"/>
              </a:rPr>
              <a:t>  از كار در هفته چه ميزان كار بايد انتظار داشت ؟  </a:t>
            </a:r>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endParaRPr lang="fa-IR" sz="2400" b="1" dirty="0">
              <a:solidFill>
                <a:srgbClr val="0070C0"/>
              </a:solidFill>
              <a:cs typeface="B Traffic" pitchFamily="2" charset="-78"/>
            </a:endParaRPr>
          </a:p>
        </p:txBody>
      </p:sp>
      <p:sp>
        <p:nvSpPr>
          <p:cNvPr id="4" name="Rectangle 3"/>
          <p:cNvSpPr/>
          <p:nvPr/>
        </p:nvSpPr>
        <p:spPr>
          <a:xfrm>
            <a:off x="457200" y="3581400"/>
            <a:ext cx="8382000" cy="830997"/>
          </a:xfrm>
          <a:prstGeom prst="rect">
            <a:avLst/>
          </a:prstGeom>
        </p:spPr>
        <p:txBody>
          <a:bodyPr wrap="square">
            <a:spAutoFit/>
          </a:bodyPr>
          <a:lstStyle/>
          <a:p>
            <a:pPr algn="r" rtl="1">
              <a:buFont typeface="Wingdings" pitchFamily="2" charset="2"/>
              <a:buChar char="q"/>
            </a:pPr>
            <a:r>
              <a:rPr lang="fa-IR" sz="2400" b="1" dirty="0" smtClean="0">
                <a:cs typeface="B Traffic" pitchFamily="2" charset="-78"/>
              </a:rPr>
              <a:t> بكار گيري شيوه اي براي تعيين زمان لازم، جهت انجام فعاليتهاي خاص ، توسط انجام دهنده  واجد صلاحيت  و در سطح عملكرد </a:t>
            </a:r>
            <a:r>
              <a:rPr lang="fa-IR" sz="2400" b="1" dirty="0" smtClean="0">
                <a:cs typeface="B Traffic" pitchFamily="2" charset="-78"/>
              </a:rPr>
              <a:t>مطلوب. </a:t>
            </a:r>
            <a:endParaRPr lang="en-US" sz="2400" b="1" dirty="0">
              <a:cs typeface="B Traffic" pitchFamily="2" charset="-78"/>
            </a:endParaRPr>
          </a:p>
        </p:txBody>
      </p:sp>
      <p:sp>
        <p:nvSpPr>
          <p:cNvPr id="5" name="Text Box 2"/>
          <p:cNvSpPr txBox="1">
            <a:spLocks noChangeArrowheads="1"/>
          </p:cNvSpPr>
          <p:nvPr/>
        </p:nvSpPr>
        <p:spPr bwMode="auto">
          <a:xfrm>
            <a:off x="0" y="4876800"/>
            <a:ext cx="8763000" cy="1569660"/>
          </a:xfrm>
          <a:prstGeom prst="rect">
            <a:avLst/>
          </a:prstGeom>
          <a:noFill/>
          <a:ln w="9525">
            <a:noFill/>
            <a:miter lim="800000"/>
            <a:headEnd/>
            <a:tailEnd/>
          </a:ln>
          <a:effectLst/>
        </p:spPr>
        <p:txBody>
          <a:bodyPr wrap="square">
            <a:spAutoFit/>
          </a:bodyPr>
          <a:lstStyle/>
          <a:p>
            <a:pPr algn="r" rtl="1">
              <a:spcBef>
                <a:spcPct val="50000"/>
              </a:spcBef>
            </a:pPr>
            <a:r>
              <a:rPr lang="fa-IR" sz="2400" dirty="0" smtClean="0">
                <a:solidFill>
                  <a:srgbClr val="C00000"/>
                </a:solidFill>
                <a:ea typeface="Arial Unicode MS" pitchFamily="34" charset="-128"/>
                <a:cs typeface="B Yekan" pitchFamily="2" charset="-78"/>
              </a:rPr>
              <a:t>عواملی </a:t>
            </a:r>
            <a:r>
              <a:rPr lang="fa-IR" sz="2400" dirty="0">
                <a:solidFill>
                  <a:srgbClr val="C00000"/>
                </a:solidFill>
                <a:ea typeface="Arial Unicode MS" pitchFamily="34" charset="-128"/>
                <a:cs typeface="B Yekan" pitchFamily="2" charset="-78"/>
              </a:rPr>
              <a:t>که باعث می شود زمان پایه افزایش پیدا کند عبارت است از:</a:t>
            </a:r>
          </a:p>
          <a:p>
            <a:pPr algn="r" rtl="1">
              <a:spcBef>
                <a:spcPct val="50000"/>
              </a:spcBef>
            </a:pPr>
            <a:r>
              <a:rPr lang="fa-IR" sz="2400" dirty="0">
                <a:solidFill>
                  <a:srgbClr val="002060"/>
                </a:solidFill>
                <a:ea typeface="Arial Unicode MS" pitchFamily="34" charset="-128"/>
                <a:cs typeface="B Yekan" pitchFamily="2" charset="-78"/>
              </a:rPr>
              <a:t>1.عدم </a:t>
            </a:r>
            <a:r>
              <a:rPr lang="fa-IR" sz="2400" dirty="0" smtClean="0">
                <a:solidFill>
                  <a:srgbClr val="002060"/>
                </a:solidFill>
                <a:ea typeface="Arial Unicode MS" pitchFamily="34" charset="-128"/>
                <a:cs typeface="B Yekan" pitchFamily="2" charset="-78"/>
              </a:rPr>
              <a:t>استاندارد</a:t>
            </a:r>
            <a:r>
              <a:rPr lang="en-US" sz="2400" dirty="0" smtClean="0">
                <a:solidFill>
                  <a:srgbClr val="002060"/>
                </a:solidFill>
                <a:ea typeface="Arial Unicode MS" pitchFamily="34" charset="-128"/>
                <a:cs typeface="B Yekan" pitchFamily="2" charset="-78"/>
              </a:rPr>
              <a:t>    </a:t>
            </a:r>
            <a:r>
              <a:rPr lang="fa-IR" sz="2400" dirty="0" smtClean="0">
                <a:solidFill>
                  <a:srgbClr val="002060"/>
                </a:solidFill>
                <a:ea typeface="Arial Unicode MS" pitchFamily="34" charset="-128"/>
                <a:cs typeface="B Yekan" pitchFamily="2" charset="-78"/>
              </a:rPr>
              <a:t>2.فقدان مدیریت</a:t>
            </a:r>
            <a:r>
              <a:rPr lang="en-US" sz="2400" dirty="0" smtClean="0">
                <a:solidFill>
                  <a:srgbClr val="002060"/>
                </a:solidFill>
                <a:ea typeface="Arial Unicode MS" pitchFamily="34" charset="-128"/>
                <a:cs typeface="B Yekan" pitchFamily="2" charset="-78"/>
              </a:rPr>
              <a:t>       </a:t>
            </a:r>
            <a:r>
              <a:rPr lang="fa-IR" sz="2400" dirty="0" smtClean="0">
                <a:solidFill>
                  <a:srgbClr val="002060"/>
                </a:solidFill>
                <a:ea typeface="Arial Unicode MS" pitchFamily="34" charset="-128"/>
                <a:cs typeface="B Yekan" pitchFamily="2" charset="-78"/>
              </a:rPr>
              <a:t>3.چیدمان </a:t>
            </a:r>
            <a:r>
              <a:rPr lang="fa-IR" sz="2400" dirty="0">
                <a:solidFill>
                  <a:srgbClr val="002060"/>
                </a:solidFill>
                <a:ea typeface="Arial Unicode MS" pitchFamily="34" charset="-128"/>
                <a:cs typeface="B Yekan" pitchFamily="2" charset="-78"/>
              </a:rPr>
              <a:t>غلط وسایل</a:t>
            </a:r>
          </a:p>
          <a:p>
            <a:pPr algn="r" rtl="1">
              <a:spcBef>
                <a:spcPct val="50000"/>
              </a:spcBef>
            </a:pPr>
            <a:r>
              <a:rPr lang="fa-IR" sz="2400" dirty="0">
                <a:solidFill>
                  <a:srgbClr val="002060"/>
                </a:solidFill>
                <a:ea typeface="Arial Unicode MS" pitchFamily="34" charset="-128"/>
                <a:cs typeface="B Yekan" pitchFamily="2" charset="-78"/>
              </a:rPr>
              <a:t>4.بی حوصله </a:t>
            </a:r>
            <a:r>
              <a:rPr lang="fa-IR" sz="2400" dirty="0" smtClean="0">
                <a:solidFill>
                  <a:srgbClr val="002060"/>
                </a:solidFill>
                <a:ea typeface="Arial Unicode MS" pitchFamily="34" charset="-128"/>
                <a:cs typeface="B Yekan" pitchFamily="2" charset="-78"/>
              </a:rPr>
              <a:t>گی</a:t>
            </a:r>
            <a:r>
              <a:rPr lang="en-US" sz="2400" dirty="0" smtClean="0">
                <a:solidFill>
                  <a:srgbClr val="002060"/>
                </a:solidFill>
                <a:ea typeface="Arial Unicode MS" pitchFamily="34" charset="-128"/>
                <a:cs typeface="B Yekan" pitchFamily="2" charset="-78"/>
              </a:rPr>
              <a:t>      </a:t>
            </a:r>
            <a:r>
              <a:rPr lang="fa-IR" sz="2400" dirty="0" smtClean="0">
                <a:solidFill>
                  <a:srgbClr val="002060"/>
                </a:solidFill>
                <a:ea typeface="Arial Unicode MS" pitchFamily="34" charset="-128"/>
                <a:cs typeface="B Yekan" pitchFamily="2" charset="-78"/>
              </a:rPr>
              <a:t>5.شرایط </a:t>
            </a:r>
            <a:r>
              <a:rPr lang="fa-IR" sz="2400" dirty="0">
                <a:solidFill>
                  <a:srgbClr val="002060"/>
                </a:solidFill>
                <a:ea typeface="Arial Unicode MS" pitchFamily="34" charset="-128"/>
                <a:cs typeface="B Yekan" pitchFamily="2" charset="-78"/>
              </a:rPr>
              <a:t>نامناسب </a:t>
            </a:r>
            <a:r>
              <a:rPr lang="fa-IR" sz="2400" dirty="0" smtClean="0">
                <a:solidFill>
                  <a:srgbClr val="002060"/>
                </a:solidFill>
                <a:ea typeface="Arial Unicode MS" pitchFamily="34" charset="-128"/>
                <a:cs typeface="B Yekan" pitchFamily="2" charset="-78"/>
              </a:rPr>
              <a:t>کاری</a:t>
            </a:r>
            <a:r>
              <a:rPr lang="en-US" sz="2400" dirty="0" smtClean="0">
                <a:solidFill>
                  <a:srgbClr val="002060"/>
                </a:solidFill>
                <a:ea typeface="Arial Unicode MS" pitchFamily="34" charset="-128"/>
                <a:cs typeface="B Yekan" pitchFamily="2" charset="-78"/>
              </a:rPr>
              <a:t>     </a:t>
            </a:r>
            <a:r>
              <a:rPr lang="fa-IR" sz="2400" dirty="0" smtClean="0">
                <a:solidFill>
                  <a:srgbClr val="002060"/>
                </a:solidFill>
                <a:ea typeface="Arial Unicode MS" pitchFamily="34" charset="-128"/>
                <a:cs typeface="B Yekan" pitchFamily="2" charset="-78"/>
              </a:rPr>
              <a:t>6.روش </a:t>
            </a:r>
            <a:r>
              <a:rPr lang="fa-IR" sz="2400" dirty="0">
                <a:solidFill>
                  <a:srgbClr val="002060"/>
                </a:solidFill>
                <a:ea typeface="Arial Unicode MS" pitchFamily="34" charset="-128"/>
                <a:cs typeface="B Yekan" pitchFamily="2" charset="-78"/>
              </a:rPr>
              <a:t>نا صحیح انجام کار</a:t>
            </a:r>
            <a:r>
              <a:rPr lang="en-US" sz="2400" dirty="0">
                <a:solidFill>
                  <a:srgbClr val="002060"/>
                </a:solidFill>
                <a:ea typeface="Arial Unicode MS" pitchFamily="34" charset="-128"/>
                <a:cs typeface="B Yekan" pitchFamily="2" charset="-78"/>
              </a:rPr>
              <a:t> </a:t>
            </a:r>
            <a:endParaRPr lang="en-US" sz="2400" u="sng" dirty="0">
              <a:solidFill>
                <a:srgbClr val="002060"/>
              </a:solidFill>
              <a:ea typeface="Arial Unicode MS" pitchFamily="34" charset="-128"/>
              <a:cs typeface="B Yeka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p:spPr>
        <p:txBody>
          <a:bodyPr>
            <a:normAutofit fontScale="90000"/>
          </a:bodyPr>
          <a:lstStyle/>
          <a:p>
            <a:r>
              <a:rPr lang="fa-IR" sz="6000" dirty="0" smtClean="0">
                <a:solidFill>
                  <a:srgbClr val="FFFF00"/>
                </a:solidFill>
                <a:cs typeface="B Traffic" pitchFamily="2" charset="-78"/>
              </a:rPr>
              <a:t>   مراحل زمان سنجي</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0 Badr" pitchFamily="2" charset="-78"/>
            </a:endParaRP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
        <p:nvSpPr>
          <p:cNvPr id="4" name="Horizontal Scroll 3"/>
          <p:cNvSpPr/>
          <p:nvPr/>
        </p:nvSpPr>
        <p:spPr>
          <a:xfrm>
            <a:off x="0" y="1066800"/>
            <a:ext cx="9144000" cy="1143000"/>
          </a:xfrm>
          <a:prstGeom prst="horizont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400" b="1" dirty="0" smtClean="0">
                <a:cs typeface="B Traffic" pitchFamily="2" charset="-78"/>
              </a:rPr>
              <a:t>1- انتخاب :      معين كردن كار مورد مطالعه و ارزيابي  </a:t>
            </a:r>
            <a:endParaRPr lang="fa-IR" sz="2400" b="1" dirty="0">
              <a:cs typeface="B Traffic" pitchFamily="2" charset="-78"/>
            </a:endParaRPr>
          </a:p>
        </p:txBody>
      </p:sp>
      <p:sp>
        <p:nvSpPr>
          <p:cNvPr id="5" name="Horizontal Scroll 4"/>
          <p:cNvSpPr/>
          <p:nvPr/>
        </p:nvSpPr>
        <p:spPr>
          <a:xfrm>
            <a:off x="0" y="2057400"/>
            <a:ext cx="9144000" cy="838200"/>
          </a:xfrm>
          <a:prstGeom prst="horizontalScroll">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400" b="1" dirty="0" smtClean="0">
                <a:cs typeface="B Traffic" pitchFamily="2" charset="-78"/>
              </a:rPr>
              <a:t>2- ثبت :    ياداشت برداري اطلاعات از زواياي مختلف </a:t>
            </a:r>
            <a:endParaRPr lang="fa-IR" sz="2400" b="1" dirty="0">
              <a:cs typeface="B Traffic" pitchFamily="2" charset="-78"/>
            </a:endParaRPr>
          </a:p>
        </p:txBody>
      </p:sp>
      <p:sp>
        <p:nvSpPr>
          <p:cNvPr id="6" name="Horizontal Scroll 5"/>
          <p:cNvSpPr/>
          <p:nvPr/>
        </p:nvSpPr>
        <p:spPr>
          <a:xfrm>
            <a:off x="0" y="2819400"/>
            <a:ext cx="9144000" cy="990600"/>
          </a:xfrm>
          <a:prstGeom prst="horizont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3600" b="1" dirty="0" smtClean="0">
                <a:solidFill>
                  <a:schemeClr val="bg1"/>
                </a:solidFill>
                <a:cs typeface="0 Badr" pitchFamily="2" charset="-78"/>
              </a:rPr>
              <a:t>3- زمان سنجي:    سنجيدن دقيق هر مرحله از كار در </a:t>
            </a:r>
            <a:r>
              <a:rPr lang="fa-IR" sz="2400" b="1" dirty="0" smtClean="0">
                <a:solidFill>
                  <a:schemeClr val="bg1"/>
                </a:solidFill>
                <a:cs typeface="B Traffic" pitchFamily="2" charset="-78"/>
              </a:rPr>
              <a:t>چند</a:t>
            </a:r>
            <a:r>
              <a:rPr lang="fa-IR" sz="3600" b="1" dirty="0" smtClean="0">
                <a:solidFill>
                  <a:schemeClr val="bg1"/>
                </a:solidFill>
                <a:cs typeface="0 Badr" pitchFamily="2" charset="-78"/>
              </a:rPr>
              <a:t> دوره</a:t>
            </a:r>
            <a:endParaRPr lang="fa-IR" sz="2400" b="1" dirty="0">
              <a:solidFill>
                <a:schemeClr val="bg1"/>
              </a:solidFill>
              <a:cs typeface="0 Badr" pitchFamily="2" charset="-78"/>
            </a:endParaRPr>
          </a:p>
        </p:txBody>
      </p:sp>
      <p:sp>
        <p:nvSpPr>
          <p:cNvPr id="7" name="Horizontal Scroll 6"/>
          <p:cNvSpPr/>
          <p:nvPr/>
        </p:nvSpPr>
        <p:spPr>
          <a:xfrm>
            <a:off x="0" y="3733800"/>
            <a:ext cx="9144000" cy="990600"/>
          </a:xfrm>
          <a:prstGeom prst="horizontalScroll">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solidFill>
                  <a:srgbClr val="002060"/>
                </a:solidFill>
                <a:cs typeface="B Traffic" pitchFamily="2" charset="-78"/>
              </a:rPr>
              <a:t>4- بررسي :       شناسايي كارهاي موثر از غير موثر                   </a:t>
            </a:r>
            <a:endParaRPr lang="fa-IR" sz="2400" b="1" dirty="0">
              <a:solidFill>
                <a:srgbClr val="002060"/>
              </a:solidFill>
              <a:cs typeface="B Traffic" pitchFamily="2" charset="-78"/>
            </a:endParaRPr>
          </a:p>
        </p:txBody>
      </p:sp>
      <p:sp>
        <p:nvSpPr>
          <p:cNvPr id="8" name="Horizontal Scroll 7"/>
          <p:cNvSpPr/>
          <p:nvPr/>
        </p:nvSpPr>
        <p:spPr>
          <a:xfrm>
            <a:off x="0" y="4724400"/>
            <a:ext cx="9144000" cy="990600"/>
          </a:xfrm>
          <a:prstGeom prst="horizontalScroll">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solidFill>
                  <a:srgbClr val="002060"/>
                </a:solidFill>
                <a:cs typeface="B Traffic" pitchFamily="2" charset="-78"/>
              </a:rPr>
              <a:t>5- جمع بندي:رسيدن به يك زمان كلي براي مجموعه عمليات   </a:t>
            </a:r>
            <a:endParaRPr lang="fa-IR" sz="2400" b="1" dirty="0">
              <a:solidFill>
                <a:srgbClr val="002060"/>
              </a:solidFill>
              <a:cs typeface="B Traffic" pitchFamily="2" charset="-78"/>
            </a:endParaRPr>
          </a:p>
        </p:txBody>
      </p:sp>
      <p:sp>
        <p:nvSpPr>
          <p:cNvPr id="9" name="Horizontal Scroll 8"/>
          <p:cNvSpPr/>
          <p:nvPr/>
        </p:nvSpPr>
        <p:spPr>
          <a:xfrm>
            <a:off x="0" y="5562600"/>
            <a:ext cx="9144000" cy="1295400"/>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fa-IR" sz="2400" b="1" dirty="0" smtClean="0">
                <a:solidFill>
                  <a:schemeClr val="bg1"/>
                </a:solidFill>
                <a:cs typeface="B Traffic" pitchFamily="2" charset="-78"/>
              </a:rPr>
              <a:t>6- تعريف : بيان دقيق فعاليتها و زمان استاندارد هر كار </a:t>
            </a:r>
            <a:endParaRPr lang="fa-IR" sz="2400" b="1" dirty="0">
              <a:solidFill>
                <a:schemeClr val="bg1"/>
              </a:solidFill>
              <a:cs typeface="B Traffic" pitchFamily="2" charset="-78"/>
            </a:endParaRPr>
          </a:p>
        </p:txBody>
      </p:sp>
      <p:sp>
        <p:nvSpPr>
          <p:cNvPr id="11" name="Subtitle 2"/>
          <p:cNvSpPr txBox="1">
            <a:spLocks/>
          </p:cNvSpPr>
          <p:nvPr/>
        </p:nvSpPr>
        <p:spPr>
          <a:xfrm>
            <a:off x="152400" y="1219200"/>
            <a:ext cx="9144000" cy="5791200"/>
          </a:xfrm>
          <a:prstGeom prst="rect">
            <a:avLst/>
          </a:prstGeom>
        </p:spPr>
        <p:txBody>
          <a:bodyPr vert="horz" lIns="0" rIns="18288">
            <a:norm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dirty="0">
              <a:ln>
                <a:noFill/>
              </a:ln>
              <a:solidFill>
                <a:schemeClr val="tx1"/>
              </a:solidFill>
              <a:effectLst/>
              <a:uLnTx/>
              <a:uFillTx/>
              <a:latin typeface="+mn-lt"/>
              <a:ea typeface="+mn-ea"/>
              <a:cs typeface="0 Badr" pitchFamily="2" charset="-78"/>
            </a:endParaRPr>
          </a:p>
        </p:txBody>
      </p:sp>
      <p:sp>
        <p:nvSpPr>
          <p:cNvPr id="12" name="Subtitle 2"/>
          <p:cNvSpPr txBox="1">
            <a:spLocks/>
          </p:cNvSpPr>
          <p:nvPr/>
        </p:nvSpPr>
        <p:spPr>
          <a:xfrm>
            <a:off x="304800" y="1371600"/>
            <a:ext cx="9144000" cy="5791200"/>
          </a:xfrm>
          <a:prstGeom prst="rect">
            <a:avLst/>
          </a:prstGeom>
        </p:spPr>
        <p:txBody>
          <a:bodyPr vert="horz" lIns="0" rIns="18288">
            <a:norm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dirty="0">
              <a:ln>
                <a:noFill/>
              </a:ln>
              <a:solidFill>
                <a:schemeClr val="tx1"/>
              </a:solidFill>
              <a:effectLst/>
              <a:uLnTx/>
              <a:uFillTx/>
              <a:latin typeface="+mn-lt"/>
              <a:ea typeface="+mn-ea"/>
              <a:cs typeface="0 Badr"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 calcmode="lin" valueType="num">
                                      <p:cBhvr additive="base">
                                        <p:cTn id="31"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bg/>
                                          </p:spTgt>
                                        </p:tgtEl>
                                        <p:attrNameLst>
                                          <p:attrName>style.visibility</p:attrName>
                                        </p:attrNameLst>
                                      </p:cBhvr>
                                      <p:to>
                                        <p:strVal val="visible"/>
                                      </p:to>
                                    </p:set>
                                    <p:anim calcmode="lin" valueType="num">
                                      <p:cBhvr additive="base">
                                        <p:cTn id="4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bg/>
                                          </p:spTgt>
                                        </p:tgtEl>
                                        <p:attrNameLst>
                                          <p:attrName>style.visibility</p:attrName>
                                        </p:attrNameLst>
                                      </p:cBhvr>
                                      <p:to>
                                        <p:strVal val="visible"/>
                                      </p:to>
                                    </p:set>
                                    <p:anim calcmode="lin" valueType="num">
                                      <p:cBhvr additive="base">
                                        <p:cTn id="55" dur="500" fill="hold"/>
                                        <p:tgtEl>
                                          <p:spTgt spid="8">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 calcmode="lin" valueType="num">
                                      <p:cBhvr additive="base">
                                        <p:cTn id="6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bg/>
                                          </p:spTgt>
                                        </p:tgtEl>
                                        <p:attrNameLst>
                                          <p:attrName>style.visibility</p:attrName>
                                        </p:attrNameLst>
                                      </p:cBhvr>
                                      <p:to>
                                        <p:strVal val="visible"/>
                                      </p:to>
                                    </p:set>
                                    <p:anim calcmode="lin" valueType="num">
                                      <p:cBhvr additive="base">
                                        <p:cTn id="6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6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
                                            <p:txEl>
                                              <p:pRg st="0" end="0"/>
                                            </p:txEl>
                                          </p:spTgt>
                                        </p:tgtEl>
                                        <p:attrNameLst>
                                          <p:attrName>style.visibility</p:attrName>
                                        </p:attrNameLst>
                                      </p:cBhvr>
                                      <p:to>
                                        <p:strVal val="visible"/>
                                      </p:to>
                                    </p:set>
                                    <p:anim calcmode="lin" valueType="num">
                                      <p:cBhvr additive="base">
                                        <p:cTn id="7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animBg="1"/>
      <p:bldP spid="7" grpId="0" build="p" animBg="1"/>
      <p:bldP spid="8" grpId="0" build="p" animBg="1"/>
      <p:bldP spid="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زمان استاندارد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839200" cy="5791200"/>
          </a:xfrm>
        </p:spPr>
        <p:txBody>
          <a:bodyPr>
            <a:normAutofit/>
          </a:bodyPr>
          <a:lstStyle/>
          <a:p>
            <a:pPr>
              <a:buFont typeface="Wingdings" pitchFamily="2" charset="2"/>
              <a:buChar char="q"/>
            </a:pPr>
            <a:r>
              <a:rPr lang="fa-IR" sz="2800" b="1" dirty="0" smtClean="0">
                <a:solidFill>
                  <a:srgbClr val="0070C0"/>
                </a:solidFill>
                <a:cs typeface="+mj-cs"/>
              </a:rPr>
              <a:t>    مقدار زماني كه با احتساب بازدهي صدرصد براي كارگر ضمن منظور داشتن وقفه ها وتاخير هاي  اجتناب ناپذيرحين كارنظير استراحت ،رفع خستگي،  ناهارخوردن ،و... در كار مصرف شده است .  </a:t>
            </a:r>
          </a:p>
          <a:p>
            <a:pPr>
              <a:buFont typeface="Wingdings" pitchFamily="2" charset="2"/>
              <a:buChar char="q"/>
            </a:pPr>
            <a:r>
              <a:rPr lang="fa-IR" sz="2800" b="1" dirty="0" smtClean="0">
                <a:solidFill>
                  <a:srgbClr val="0070C0"/>
                </a:solidFill>
                <a:cs typeface="+mj-cs"/>
              </a:rPr>
              <a:t> </a:t>
            </a:r>
            <a:r>
              <a:rPr lang="fa-IR" sz="2800" b="1" dirty="0" smtClean="0">
                <a:solidFill>
                  <a:srgbClr val="FFFF00"/>
                </a:solidFill>
                <a:cs typeface="+mj-cs"/>
              </a:rPr>
              <a:t>  </a:t>
            </a:r>
            <a:r>
              <a:rPr lang="fa-IR" sz="2800" b="1" dirty="0" smtClean="0">
                <a:solidFill>
                  <a:srgbClr val="FF0000"/>
                </a:solidFill>
                <a:cs typeface="+mj-cs"/>
              </a:rPr>
              <a:t>بعبارت ديگر : </a:t>
            </a:r>
          </a:p>
          <a:p>
            <a:r>
              <a:rPr lang="fa-IR" sz="2800" b="1" dirty="0" smtClean="0">
                <a:solidFill>
                  <a:srgbClr val="FFFF00"/>
                </a:solidFill>
                <a:cs typeface="+mj-cs"/>
              </a:rPr>
              <a:t> </a:t>
            </a:r>
            <a:r>
              <a:rPr lang="fa-IR" sz="2800" b="1" dirty="0" smtClean="0">
                <a:solidFill>
                  <a:schemeClr val="tx1">
                    <a:lumMod val="85000"/>
                  </a:schemeClr>
                </a:solidFill>
                <a:cs typeface="+mj-cs"/>
              </a:rPr>
              <a:t>زماني كه كل كار بايد طي آن با كارايي استاندارد انجام شود .</a:t>
            </a:r>
          </a:p>
          <a:p>
            <a:endParaRPr lang="en-US" sz="2800" b="1" dirty="0" smtClean="0">
              <a:solidFill>
                <a:schemeClr val="tx1">
                  <a:lumMod val="85000"/>
                </a:schemeClr>
              </a:solidFill>
              <a:cs typeface="+mj-cs"/>
            </a:endParaRPr>
          </a:p>
          <a:p>
            <a:pPr>
              <a:buFont typeface="Wingdings" pitchFamily="2" charset="2"/>
              <a:buChar char="q"/>
            </a:pPr>
            <a:r>
              <a:rPr lang="fa-IR" sz="2800" b="1" dirty="0" smtClean="0">
                <a:solidFill>
                  <a:srgbClr val="FF0000"/>
                </a:solidFill>
                <a:cs typeface="+mj-cs"/>
              </a:rPr>
              <a:t>              محاسبه زمان استاندارد .</a:t>
            </a:r>
            <a:endParaRPr lang="en-US" sz="2800" b="1" dirty="0" smtClean="0">
              <a:solidFill>
                <a:srgbClr val="FF0000"/>
              </a:solidFill>
              <a:cs typeface="+mj-cs"/>
            </a:endParaRPr>
          </a:p>
          <a:p>
            <a:r>
              <a:rPr lang="fa-IR" sz="2800" b="1" dirty="0" smtClean="0">
                <a:cs typeface="+mj-cs"/>
              </a:rPr>
              <a:t>  </a:t>
            </a:r>
            <a:endParaRPr lang="fa-IR" sz="2800" b="1" dirty="0">
              <a:cs typeface="+mj-cs"/>
            </a:endParaRPr>
          </a:p>
        </p:txBody>
      </p:sp>
      <p:sp>
        <p:nvSpPr>
          <p:cNvPr id="4" name="Flowchart: Punched Tape 3"/>
          <p:cNvSpPr/>
          <p:nvPr/>
        </p:nvSpPr>
        <p:spPr>
          <a:xfrm>
            <a:off x="0" y="5410200"/>
            <a:ext cx="8839200" cy="1185672"/>
          </a:xfrm>
          <a:prstGeom prst="flowChartPunchedTape">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sz="2800" b="1" dirty="0" smtClean="0">
                <a:solidFill>
                  <a:srgbClr val="002060"/>
                </a:solidFill>
                <a:cs typeface="B Traffic" pitchFamily="2" charset="-78"/>
              </a:rPr>
              <a:t>زمان بيكاري       +   زمان نرمال       =       زمان استاندارد </a:t>
            </a:r>
            <a:endParaRPr lang="en-US" sz="2800" b="1" dirty="0" smtClean="0">
              <a:solidFill>
                <a:srgbClr val="00206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bg/>
                                          </p:spTgt>
                                        </p:tgtEl>
                                        <p:attrNameLst>
                                          <p:attrName>style.visibility</p:attrName>
                                        </p:attrNameLst>
                                      </p:cBhvr>
                                      <p:to>
                                        <p:strVal val="visible"/>
                                      </p:to>
                                    </p:set>
                                    <p:anim calcmode="lin" valueType="num">
                                      <p:cBhvr additive="base">
                                        <p:cTn id="3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dirty="0" smtClean="0">
                <a:solidFill>
                  <a:srgbClr val="FFFF00"/>
                </a:solidFill>
                <a:cs typeface="B Traffic" pitchFamily="2" charset="-78"/>
              </a:rPr>
              <a:t>        زمان بيكاري مجاز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381000" y="990600"/>
            <a:ext cx="8458200" cy="5638800"/>
          </a:xfrm>
        </p:spPr>
        <p:txBody>
          <a:bodyPr>
            <a:noAutofit/>
          </a:bodyPr>
          <a:lstStyle/>
          <a:p>
            <a:endParaRPr lang="fa-IR" sz="4800" dirty="0" smtClean="0">
              <a:solidFill>
                <a:srgbClr val="0070C0"/>
              </a:solidFill>
              <a:cs typeface="B Traffic" pitchFamily="2" charset="-78"/>
            </a:endParaRPr>
          </a:p>
          <a:p>
            <a:pPr>
              <a:buFont typeface="Wingdings" pitchFamily="2" charset="2"/>
              <a:buChar char="q"/>
            </a:pPr>
            <a:r>
              <a:rPr lang="fa-IR" sz="4800" dirty="0" smtClean="0">
                <a:solidFill>
                  <a:srgbClr val="0070C0"/>
                </a:solidFill>
                <a:cs typeface="B Traffic" pitchFamily="2" charset="-78"/>
              </a:rPr>
              <a:t>  زمان است كه علاوه </a:t>
            </a:r>
            <a:r>
              <a:rPr lang="fa-IR" sz="4800" dirty="0" smtClean="0">
                <a:solidFill>
                  <a:srgbClr val="0070C0"/>
                </a:solidFill>
                <a:cs typeface="B Traffic" pitchFamily="2" charset="-78"/>
              </a:rPr>
              <a:t>برزمان نرمال،  </a:t>
            </a:r>
            <a:r>
              <a:rPr lang="fa-IR" sz="4800" dirty="0" smtClean="0">
                <a:solidFill>
                  <a:srgbClr val="0070C0"/>
                </a:solidFill>
                <a:cs typeface="B Traffic" pitchFamily="2" charset="-78"/>
              </a:rPr>
              <a:t>در صدد دادن فرصتي به </a:t>
            </a:r>
            <a:r>
              <a:rPr lang="fa-IR" sz="4800" dirty="0" smtClean="0">
                <a:solidFill>
                  <a:srgbClr val="0070C0"/>
                </a:solidFill>
                <a:cs typeface="B Traffic" pitchFamily="2" charset="-78"/>
              </a:rPr>
              <a:t>كارگر </a:t>
            </a:r>
            <a:r>
              <a:rPr lang="fa-IR" sz="4800" dirty="0" smtClean="0">
                <a:solidFill>
                  <a:srgbClr val="0070C0"/>
                </a:solidFill>
                <a:cs typeface="B Traffic" pitchFamily="2" charset="-78"/>
              </a:rPr>
              <a:t>براي </a:t>
            </a:r>
            <a:r>
              <a:rPr lang="fa-IR" sz="4800" dirty="0" smtClean="0">
                <a:solidFill>
                  <a:srgbClr val="0070C0"/>
                </a:solidFill>
                <a:cs typeface="B Traffic" pitchFamily="2" charset="-78"/>
              </a:rPr>
              <a:t>برطرف </a:t>
            </a:r>
            <a:r>
              <a:rPr lang="fa-IR" sz="4800" dirty="0" smtClean="0">
                <a:solidFill>
                  <a:srgbClr val="0070C0"/>
                </a:solidFill>
                <a:cs typeface="B Traffic" pitchFamily="2" charset="-78"/>
              </a:rPr>
              <a:t>نمودن اثرات جسماني </a:t>
            </a:r>
            <a:r>
              <a:rPr lang="fa-IR" sz="4800" dirty="0" smtClean="0">
                <a:solidFill>
                  <a:srgbClr val="0070C0"/>
                </a:solidFill>
                <a:cs typeface="B Traffic" pitchFamily="2" charset="-78"/>
              </a:rPr>
              <a:t>و رواني </a:t>
            </a:r>
            <a:r>
              <a:rPr lang="fa-IR" sz="4800" dirty="0" smtClean="0">
                <a:solidFill>
                  <a:srgbClr val="0070C0"/>
                </a:solidFill>
                <a:cs typeface="B Traffic" pitchFamily="2" charset="-78"/>
              </a:rPr>
              <a:t>ناشي از كار در شرايط خاص و نيز رفع حوائج شحصي مي باشد.</a:t>
            </a:r>
          </a:p>
          <a:p>
            <a:endParaRPr lang="fa-IR" sz="4800"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ميزان زمان بيكاري مجاز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304800" y="1066800"/>
            <a:ext cx="8534400" cy="5791200"/>
          </a:xfrm>
        </p:spPr>
        <p:txBody>
          <a:bodyPr>
            <a:normAutofit/>
          </a:bodyPr>
          <a:lstStyle/>
          <a:p>
            <a:endParaRPr lang="fa-IR" sz="2800" b="1" dirty="0" smtClean="0">
              <a:solidFill>
                <a:srgbClr val="0070C0"/>
              </a:solidFill>
              <a:cs typeface="B Traffic" pitchFamily="2" charset="-78"/>
            </a:endParaRPr>
          </a:p>
          <a:p>
            <a:pPr>
              <a:buFont typeface="Wingdings" pitchFamily="2" charset="2"/>
              <a:buChar char="q"/>
            </a:pPr>
            <a:r>
              <a:rPr lang="fa-IR" sz="2800" b="1" dirty="0" smtClean="0">
                <a:solidFill>
                  <a:srgbClr val="0070C0"/>
                </a:solidFill>
                <a:cs typeface="B Traffic" pitchFamily="2" charset="-78"/>
              </a:rPr>
              <a:t>1- رفع حوائج شخصي (%2 تا %5 يعني 24 تا 10 دقيقه ) بسته به شرايط</a:t>
            </a:r>
          </a:p>
          <a:p>
            <a:pPr>
              <a:buFont typeface="Wingdings" pitchFamily="2" charset="2"/>
              <a:buChar char="q"/>
            </a:pPr>
            <a:r>
              <a:rPr lang="fa-IR" sz="2800" b="1" dirty="0" smtClean="0">
                <a:solidFill>
                  <a:srgbClr val="0070C0"/>
                </a:solidFill>
                <a:cs typeface="B Traffic" pitchFamily="2" charset="-78"/>
              </a:rPr>
              <a:t>2- رفع خستگي جسمي (كاردفتري %4 تا  %8 )  و براي ( كار در محيط كارخانه %8 تا %25 )</a:t>
            </a:r>
            <a:endParaRPr lang="en-US" sz="2800" b="1" dirty="0" smtClean="0">
              <a:solidFill>
                <a:srgbClr val="0070C0"/>
              </a:solidFill>
              <a:cs typeface="B Traffic" pitchFamily="2" charset="-78"/>
            </a:endParaRPr>
          </a:p>
          <a:p>
            <a:pPr>
              <a:buFont typeface="Wingdings" pitchFamily="2" charset="2"/>
              <a:buChar char="q"/>
            </a:pPr>
            <a:r>
              <a:rPr lang="fa-IR" sz="2800" b="1" dirty="0" smtClean="0">
                <a:solidFill>
                  <a:srgbClr val="0070C0"/>
                </a:solidFill>
                <a:cs typeface="B Traffic" pitchFamily="2" charset="-78"/>
              </a:rPr>
              <a:t>3- رفع خستگي فكري ( %1 تا %4 )</a:t>
            </a:r>
          </a:p>
          <a:p>
            <a:pPr>
              <a:buFont typeface="Wingdings" pitchFamily="2" charset="2"/>
              <a:buChar char="q"/>
            </a:pPr>
            <a:r>
              <a:rPr lang="fa-IR" sz="2800" b="1" dirty="0" smtClean="0">
                <a:solidFill>
                  <a:srgbClr val="0070C0"/>
                </a:solidFill>
                <a:cs typeface="B Traffic" pitchFamily="2" charset="-78"/>
              </a:rPr>
              <a:t>4- شرايط محيط( %1 تا %10) كار ايستاده ، نشسته ،حرارت </a:t>
            </a:r>
            <a:r>
              <a:rPr lang="fa-IR" sz="2800" b="1" dirty="0" smtClean="0">
                <a:solidFill>
                  <a:srgbClr val="0070C0"/>
                </a:solidFill>
                <a:cs typeface="B Traffic" pitchFamily="2" charset="-78"/>
              </a:rPr>
              <a:t>    ،</a:t>
            </a:r>
            <a:r>
              <a:rPr lang="fa-IR" sz="2800" b="1" dirty="0" smtClean="0">
                <a:solidFill>
                  <a:srgbClr val="0070C0"/>
                </a:solidFill>
                <a:cs typeface="B Traffic" pitchFamily="2" charset="-78"/>
              </a:rPr>
              <a:t>گرد وغبار...</a:t>
            </a:r>
          </a:p>
          <a:p>
            <a:r>
              <a:rPr lang="fa-IR" sz="2800" b="1" dirty="0" smtClean="0">
                <a:solidFill>
                  <a:srgbClr val="0070C0"/>
                </a:solidFill>
                <a:cs typeface="B Traffic" pitchFamily="2" charset="-78"/>
              </a:rPr>
              <a:t>           كار در دفاتر %1  و جوشكاري و نقاشي %5 و كوره ها %10</a:t>
            </a:r>
          </a:p>
          <a:p>
            <a:pPr>
              <a:buFont typeface="Wingdings" pitchFamily="2" charset="2"/>
              <a:buChar char="q"/>
            </a:pPr>
            <a:r>
              <a:rPr lang="fa-IR" sz="2800" b="1" dirty="0" smtClean="0">
                <a:solidFill>
                  <a:srgbClr val="0070C0"/>
                </a:solidFill>
                <a:cs typeface="B Traffic" pitchFamily="2" charset="-78"/>
              </a:rPr>
              <a:t>5- تاخير هاي اجتناب ناپذير ( %2)  مانند : زمان آماده سازي وسايل و اخذ دستورهاي اضطراري </a:t>
            </a:r>
            <a:endParaRPr lang="en-US" sz="2800" b="1" dirty="0" smtClean="0">
              <a:solidFill>
                <a:srgbClr val="0070C0"/>
              </a:solidFill>
              <a:cs typeface="B Traffic" pitchFamily="2" charset="-78"/>
            </a:endParaRPr>
          </a:p>
          <a:p>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زمان نرمال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143000"/>
            <a:ext cx="8839200" cy="5791200"/>
          </a:xfrm>
        </p:spPr>
        <p:txBody>
          <a:bodyPr>
            <a:normAutofit lnSpcReduction="10000"/>
          </a:bodyPr>
          <a:lstStyle/>
          <a:p>
            <a:endParaRPr lang="en-US" sz="3500" b="1" dirty="0" smtClean="0">
              <a:solidFill>
                <a:srgbClr val="0070C0"/>
              </a:solidFill>
              <a:cs typeface="+mj-cs"/>
            </a:endParaRPr>
          </a:p>
          <a:p>
            <a:pPr algn="ctr">
              <a:buFont typeface="Wingdings" pitchFamily="2" charset="2"/>
              <a:buChar char="q"/>
            </a:pPr>
            <a:r>
              <a:rPr lang="fa-IR" sz="3500" b="1" dirty="0" smtClean="0">
                <a:solidFill>
                  <a:srgbClr val="0070C0"/>
                </a:solidFill>
                <a:cs typeface="+mj-cs"/>
              </a:rPr>
              <a:t> </a:t>
            </a:r>
            <a:r>
              <a:rPr lang="fa-IR" sz="4000" b="1" dirty="0" smtClean="0">
                <a:solidFill>
                  <a:srgbClr val="0070C0"/>
                </a:solidFill>
                <a:cs typeface="+mj-cs"/>
              </a:rPr>
              <a:t>زماني كه يك فرد با مهارت متوسط در شرايط نرمال براي انجام كار مورد نظر صرف مي كند .</a:t>
            </a:r>
            <a:endParaRPr lang="en-US" sz="4000" b="1" dirty="0" smtClean="0">
              <a:solidFill>
                <a:srgbClr val="0070C0"/>
              </a:solidFill>
              <a:cs typeface="+mj-cs"/>
            </a:endParaRPr>
          </a:p>
          <a:p>
            <a:pPr algn="ctr">
              <a:buFont typeface="Wingdings" pitchFamily="2" charset="2"/>
              <a:buChar char="q"/>
            </a:pPr>
            <a:r>
              <a:rPr lang="fa-IR" sz="4000" b="1" dirty="0" smtClean="0">
                <a:solidFill>
                  <a:srgbClr val="0070C0"/>
                </a:solidFill>
                <a:cs typeface="+mj-cs"/>
              </a:rPr>
              <a:t> اگر در حالات مختلف زمان انجام كار را محاسبه كنيم ،نمي توان آنرا زمان نرمال ناميد ، بلكه بايد سرعت عمل فرد را نيز مورد توجه قرار داد كه اين را ضريب  عملكرد گويند . </a:t>
            </a:r>
          </a:p>
          <a:p>
            <a:pPr algn="ctr"/>
            <a:r>
              <a:rPr lang="fa-IR" sz="4000" b="1" dirty="0" smtClean="0">
                <a:solidFill>
                  <a:srgbClr val="0070C0"/>
                </a:solidFill>
                <a:cs typeface="+mj-cs"/>
              </a:rPr>
              <a:t>       </a:t>
            </a:r>
            <a:endParaRPr lang="fa-IR" sz="4000" b="1" dirty="0">
              <a:solidFill>
                <a:srgbClr val="0070C0"/>
              </a:solidFill>
              <a:cs typeface="+mj-cs"/>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زمان نرمال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915400" cy="5791200"/>
          </a:xfrm>
        </p:spPr>
        <p:txBody>
          <a:bodyPr>
            <a:normAutofit/>
          </a:bodyPr>
          <a:lstStyle/>
          <a:p>
            <a:endParaRPr lang="en-US" sz="2800" b="1" dirty="0" smtClean="0">
              <a:solidFill>
                <a:srgbClr val="0070C0"/>
              </a:solidFill>
              <a:cs typeface="B Traffic" pitchFamily="2" charset="-78"/>
            </a:endParaRPr>
          </a:p>
          <a:p>
            <a:pPr algn="ctr">
              <a:buFont typeface="Wingdings" pitchFamily="2" charset="2"/>
              <a:buChar char="q"/>
            </a:pPr>
            <a:r>
              <a:rPr lang="fa-IR" sz="2800" b="1" dirty="0" smtClean="0">
                <a:solidFill>
                  <a:srgbClr val="0070C0"/>
                </a:solidFill>
                <a:cs typeface="B Traffic" pitchFamily="2" charset="-78"/>
              </a:rPr>
              <a:t> زماني كه يك فرد با مهارت متوسط در شرايط نرمال براي انجام كار مورد نظر صرف مي كند </a:t>
            </a:r>
            <a:r>
              <a:rPr lang="fa-IR" sz="2800" b="1" dirty="0" smtClean="0">
                <a:solidFill>
                  <a:srgbClr val="0070C0"/>
                </a:solidFill>
                <a:cs typeface="B Traffic" pitchFamily="2" charset="-78"/>
              </a:rPr>
              <a:t>.</a:t>
            </a:r>
          </a:p>
          <a:p>
            <a:pPr algn="ctr">
              <a:buFont typeface="Wingdings" pitchFamily="2" charset="2"/>
              <a:buChar char="q"/>
            </a:pPr>
            <a:endParaRPr lang="en-US" sz="2800" b="1" dirty="0" smtClean="0">
              <a:solidFill>
                <a:srgbClr val="0070C0"/>
              </a:solidFill>
              <a:cs typeface="B Traffic" pitchFamily="2" charset="-78"/>
            </a:endParaRPr>
          </a:p>
          <a:p>
            <a:pPr algn="ctr">
              <a:buFont typeface="Wingdings" pitchFamily="2" charset="2"/>
              <a:buChar char="q"/>
            </a:pPr>
            <a:r>
              <a:rPr lang="fa-IR" sz="2800" b="1" dirty="0" smtClean="0">
                <a:solidFill>
                  <a:srgbClr val="0070C0"/>
                </a:solidFill>
                <a:cs typeface="B Traffic" pitchFamily="2" charset="-78"/>
              </a:rPr>
              <a:t> اگر در حالات مختلف زمان انجام كار </a:t>
            </a:r>
            <a:r>
              <a:rPr lang="fa-IR" sz="2800" b="1" dirty="0" smtClean="0">
                <a:solidFill>
                  <a:srgbClr val="0070C0"/>
                </a:solidFill>
                <a:cs typeface="B Traffic" pitchFamily="2" charset="-78"/>
              </a:rPr>
              <a:t>را </a:t>
            </a:r>
            <a:r>
              <a:rPr lang="fa-IR" sz="2800" b="1" dirty="0" smtClean="0">
                <a:solidFill>
                  <a:srgbClr val="0070C0"/>
                </a:solidFill>
                <a:cs typeface="B Traffic" pitchFamily="2" charset="-78"/>
              </a:rPr>
              <a:t>محاسبه كنيم </a:t>
            </a:r>
            <a:r>
              <a:rPr lang="fa-IR" sz="2800" b="1" dirty="0" smtClean="0">
                <a:solidFill>
                  <a:srgbClr val="0070C0"/>
                </a:solidFill>
                <a:cs typeface="B Traffic" pitchFamily="2" charset="-78"/>
              </a:rPr>
              <a:t>،         نمي </a:t>
            </a:r>
            <a:r>
              <a:rPr lang="fa-IR" sz="2800" b="1" dirty="0" smtClean="0">
                <a:solidFill>
                  <a:srgbClr val="0070C0"/>
                </a:solidFill>
                <a:cs typeface="B Traffic" pitchFamily="2" charset="-78"/>
              </a:rPr>
              <a:t>توان آنرا </a:t>
            </a:r>
            <a:r>
              <a:rPr lang="fa-IR" sz="2800" b="1" dirty="0" smtClean="0">
                <a:solidFill>
                  <a:schemeClr val="accent1"/>
                </a:solidFill>
                <a:cs typeface="B Traffic" pitchFamily="2" charset="-78"/>
              </a:rPr>
              <a:t>زمان نرمال </a:t>
            </a:r>
            <a:r>
              <a:rPr lang="fa-IR" sz="2800" b="1" dirty="0" smtClean="0">
                <a:solidFill>
                  <a:srgbClr val="0070C0"/>
                </a:solidFill>
                <a:cs typeface="B Traffic" pitchFamily="2" charset="-78"/>
              </a:rPr>
              <a:t>ناميد ، </a:t>
            </a:r>
            <a:endParaRPr lang="fa-IR" sz="2800" b="1" dirty="0" smtClean="0">
              <a:solidFill>
                <a:srgbClr val="0070C0"/>
              </a:solidFill>
              <a:cs typeface="B Traffic" pitchFamily="2" charset="-78"/>
            </a:endParaRPr>
          </a:p>
          <a:p>
            <a:pPr algn="ctr">
              <a:buFont typeface="Wingdings" pitchFamily="2" charset="2"/>
              <a:buChar char="q"/>
            </a:pPr>
            <a:endParaRPr lang="fa-IR" sz="2800" b="1" dirty="0" smtClean="0">
              <a:solidFill>
                <a:srgbClr val="0070C0"/>
              </a:solidFill>
              <a:cs typeface="B Traffic" pitchFamily="2" charset="-78"/>
            </a:endParaRPr>
          </a:p>
          <a:p>
            <a:pPr algn="ctr">
              <a:buFont typeface="Wingdings" pitchFamily="2" charset="2"/>
              <a:buChar char="q"/>
            </a:pPr>
            <a:r>
              <a:rPr lang="fa-IR" sz="2800" b="1" dirty="0" smtClean="0">
                <a:solidFill>
                  <a:srgbClr val="0070C0"/>
                </a:solidFill>
                <a:cs typeface="B Traffic" pitchFamily="2" charset="-78"/>
              </a:rPr>
              <a:t>بلكه </a:t>
            </a:r>
            <a:r>
              <a:rPr lang="fa-IR" sz="2800" b="1" dirty="0" smtClean="0">
                <a:solidFill>
                  <a:srgbClr val="0070C0"/>
                </a:solidFill>
                <a:cs typeface="B Traffic" pitchFamily="2" charset="-78"/>
              </a:rPr>
              <a:t>بايد سرعت عمل فرد را نيز مورد توجه قرار داد كه اين را </a:t>
            </a:r>
            <a:r>
              <a:rPr lang="fa-IR" sz="2800" b="1" dirty="0" smtClean="0">
                <a:solidFill>
                  <a:schemeClr val="accent1"/>
                </a:solidFill>
                <a:cs typeface="B Traffic" pitchFamily="2" charset="-78"/>
              </a:rPr>
              <a:t>ضريب  </a:t>
            </a:r>
            <a:r>
              <a:rPr lang="fa-IR" sz="2800" b="1" dirty="0" smtClean="0">
                <a:solidFill>
                  <a:schemeClr val="accent1"/>
                </a:solidFill>
                <a:cs typeface="B Traffic" pitchFamily="2" charset="-78"/>
              </a:rPr>
              <a:t>عملكرد</a:t>
            </a:r>
            <a:r>
              <a:rPr lang="fa-IR" sz="2800" b="1" dirty="0" smtClean="0">
                <a:solidFill>
                  <a:srgbClr val="0070C0"/>
                </a:solidFill>
                <a:cs typeface="B Traffic" pitchFamily="2" charset="-78"/>
              </a:rPr>
              <a:t> گويند . </a:t>
            </a:r>
          </a:p>
          <a:p>
            <a:pPr algn="ctr"/>
            <a:r>
              <a:rPr lang="fa-IR" sz="2800" b="1" dirty="0" smtClean="0">
                <a:solidFill>
                  <a:srgbClr val="0070C0"/>
                </a:solidFill>
                <a:cs typeface="B Traffic" pitchFamily="2" charset="-78"/>
              </a:rPr>
              <a:t>       </a:t>
            </a:r>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زمان نرمال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304800" y="1066800"/>
            <a:ext cx="8534400" cy="5791200"/>
          </a:xfrm>
        </p:spPr>
        <p:txBody>
          <a:bodyPr>
            <a:normAutofit/>
          </a:bodyPr>
          <a:lstStyle/>
          <a:p>
            <a:pPr>
              <a:buFont typeface="Wingdings" pitchFamily="2" charset="2"/>
              <a:buChar char="q"/>
            </a:pPr>
            <a:r>
              <a:rPr lang="fa-IR" sz="3200" b="1" dirty="0" smtClean="0">
                <a:solidFill>
                  <a:srgbClr val="0070C0"/>
                </a:solidFill>
                <a:cs typeface="B Traffic" pitchFamily="2" charset="-78"/>
              </a:rPr>
              <a:t> ضريب عملكرد مشاهده شده ،قضاوت زمان سنج در مورد ميزان  سرعت وكارايي  كارگر در انجام يك جزءكار . </a:t>
            </a:r>
          </a:p>
          <a:p>
            <a:pPr>
              <a:buFont typeface="Wingdings" pitchFamily="2" charset="2"/>
              <a:buChar char="q"/>
            </a:pPr>
            <a:r>
              <a:rPr lang="fa-IR" sz="3200" b="1" dirty="0" smtClean="0">
                <a:solidFill>
                  <a:srgbClr val="0070C0"/>
                </a:solidFill>
                <a:cs typeface="B Traffic" pitchFamily="2" charset="-78"/>
              </a:rPr>
              <a:t>  ضريب طبيعي عملكرد : سرعت متوسط كار كر واجد شرايط كه بطور طبيعي كار خواهد كرد (به </a:t>
            </a:r>
            <a:r>
              <a:rPr lang="fa-IR" sz="3200" b="1" dirty="0" smtClean="0">
                <a:solidFill>
                  <a:srgbClr val="0070C0"/>
                </a:solidFill>
                <a:cs typeface="B Traffic" pitchFamily="2" charset="-78"/>
              </a:rPr>
              <a:t>روش، آگاه </a:t>
            </a:r>
            <a:r>
              <a:rPr lang="fa-IR" sz="3200" b="1" dirty="0" smtClean="0">
                <a:solidFill>
                  <a:srgbClr val="0070C0"/>
                </a:solidFill>
                <a:cs typeface="B Traffic" pitchFamily="2" charset="-78"/>
              </a:rPr>
              <a:t>و موافق ،و علاقمند بكار)كه   معمولا </a:t>
            </a:r>
            <a:r>
              <a:rPr lang="fa-IR" sz="3200" b="1" dirty="0" smtClean="0">
                <a:solidFill>
                  <a:srgbClr val="0070C0"/>
                </a:solidFill>
                <a:cs typeface="B Traffic" pitchFamily="2" charset="-78"/>
              </a:rPr>
              <a:t>      </a:t>
            </a:r>
          </a:p>
          <a:p>
            <a:r>
              <a:rPr lang="fa-IR" sz="3200" b="1" dirty="0" smtClean="0">
                <a:solidFill>
                  <a:srgbClr val="0070C0"/>
                </a:solidFill>
                <a:cs typeface="B Traffic" pitchFamily="2" charset="-78"/>
              </a:rPr>
              <a:t> </a:t>
            </a:r>
            <a:r>
              <a:rPr lang="fa-IR" sz="3200" b="1" dirty="0" smtClean="0">
                <a:solidFill>
                  <a:srgbClr val="0070C0"/>
                </a:solidFill>
                <a:cs typeface="B Traffic" pitchFamily="2" charset="-78"/>
              </a:rPr>
              <a:t>     </a:t>
            </a:r>
            <a:r>
              <a:rPr lang="fa-IR" sz="3200" b="1" dirty="0" smtClean="0">
                <a:solidFill>
                  <a:srgbClr val="0070C0"/>
                </a:solidFill>
                <a:cs typeface="B Traffic" pitchFamily="2" charset="-78"/>
              </a:rPr>
              <a:t>100  نشان </a:t>
            </a:r>
            <a:r>
              <a:rPr lang="fa-IR" sz="3200" b="1" dirty="0" smtClean="0">
                <a:solidFill>
                  <a:srgbClr val="0070C0"/>
                </a:solidFill>
                <a:cs typeface="B Traffic" pitchFamily="2" charset="-78"/>
              </a:rPr>
              <a:t>ميدهند.</a:t>
            </a:r>
          </a:p>
          <a:p>
            <a:r>
              <a:rPr lang="fa-IR" sz="3200" b="1" dirty="0" smtClean="0">
                <a:solidFill>
                  <a:srgbClr val="0070C0"/>
                </a:solidFill>
                <a:cs typeface="B Traffic" pitchFamily="2" charset="-78"/>
              </a:rPr>
              <a:t>  </a:t>
            </a:r>
            <a:endParaRPr lang="en-US" sz="3200" b="1" dirty="0" smtClean="0">
              <a:solidFill>
                <a:srgbClr val="0070C0"/>
              </a:solidFill>
              <a:cs typeface="B Traffic" pitchFamily="2" charset="-78"/>
            </a:endParaRPr>
          </a:p>
          <a:p>
            <a:r>
              <a:rPr lang="fa-IR" sz="3200" b="1" dirty="0" smtClean="0">
                <a:solidFill>
                  <a:srgbClr val="0070C0"/>
                </a:solidFill>
                <a:cs typeface="B Traffic" pitchFamily="2" charset="-78"/>
              </a:rPr>
              <a:t>زمان مشاهده شده ،از طريق روشهاي مختلف زمان سنجي محاسبه مي شود </a:t>
            </a:r>
          </a:p>
          <a:p>
            <a:r>
              <a:rPr lang="fa-IR" sz="3200" b="1" dirty="0" smtClean="0">
                <a:solidFill>
                  <a:srgbClr val="0070C0"/>
                </a:solidFill>
                <a:cs typeface="B Traffic" pitchFamily="2" charset="-78"/>
              </a:rPr>
              <a:t> </a:t>
            </a:r>
            <a:endParaRPr lang="fa-IR" sz="3200" b="1" dirty="0">
              <a:solidFill>
                <a:srgbClr val="0070C0"/>
              </a:solidFill>
              <a:cs typeface="B Traffic" pitchFamily="2" charset="-78"/>
            </a:endParaRPr>
          </a:p>
        </p:txBody>
      </p:sp>
      <p:sp>
        <p:nvSpPr>
          <p:cNvPr id="4" name="Horizontal Scroll 3"/>
          <p:cNvSpPr/>
          <p:nvPr/>
        </p:nvSpPr>
        <p:spPr>
          <a:xfrm>
            <a:off x="0" y="5824728"/>
            <a:ext cx="9144000" cy="1033272"/>
          </a:xfrm>
          <a:prstGeom prst="horizontalScroll">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sz="2000" dirty="0" smtClean="0">
              <a:solidFill>
                <a:srgbClr val="FFFF00"/>
              </a:solidFill>
            </a:endParaRPr>
          </a:p>
          <a:p>
            <a:pPr algn="ctr"/>
            <a:r>
              <a:rPr lang="fa-IR" sz="2000" b="1" dirty="0" smtClean="0">
                <a:solidFill>
                  <a:srgbClr val="FFFF00"/>
                </a:solidFill>
                <a:cs typeface="B Traffic" pitchFamily="2" charset="-78"/>
              </a:rPr>
              <a:t>ضريب عملكرد طبيعي/ ضريب عملكرد مشاهده شده * زمان مشاهده شده = زمان نرمال</a:t>
            </a:r>
            <a:r>
              <a:rPr lang="fa-IR" sz="2000" dirty="0" smtClean="0">
                <a:solidFill>
                  <a:srgbClr val="FFFF00"/>
                </a:solidFill>
                <a:cs typeface="0 Badr" pitchFamily="2" charset="-78"/>
              </a:rPr>
              <a:t> </a:t>
            </a:r>
            <a:endParaRPr lang="fa-IR" sz="2000" dirty="0">
              <a:solidFill>
                <a:srgbClr val="FFFF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 calcmode="lin" valueType="num">
                                      <p:cBhvr additive="base">
                                        <p:cTn id="4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fa-IR" dirty="0" smtClean="0">
                <a:solidFill>
                  <a:srgbClr val="FFFF00"/>
                </a:solidFill>
                <a:cs typeface="B Traffic" pitchFamily="2" charset="-78"/>
              </a:rPr>
              <a:t>                     </a:t>
            </a:r>
            <a:endParaRPr lang="fa-IR" sz="6600" dirty="0">
              <a:solidFill>
                <a:srgbClr val="FFFF00"/>
              </a:solidFill>
              <a:cs typeface="B Traffic" pitchFamily="2" charset="-78"/>
            </a:endParaRPr>
          </a:p>
        </p:txBody>
      </p:sp>
      <p:sp>
        <p:nvSpPr>
          <p:cNvPr id="3" name="Subtitle 2"/>
          <p:cNvSpPr>
            <a:spLocks noGrp="1"/>
          </p:cNvSpPr>
          <p:nvPr>
            <p:ph type="subTitle" idx="1"/>
          </p:nvPr>
        </p:nvSpPr>
        <p:spPr>
          <a:xfrm>
            <a:off x="228600" y="457200"/>
            <a:ext cx="8610600" cy="6400800"/>
          </a:xfrm>
        </p:spPr>
        <p:txBody>
          <a:bodyPr>
            <a:normAutofit/>
          </a:bodyPr>
          <a:lstStyle/>
          <a:p>
            <a:r>
              <a:rPr lang="fa-IR" sz="2800" b="1" dirty="0" smtClean="0">
                <a:solidFill>
                  <a:srgbClr val="0070C0"/>
                </a:solidFill>
                <a:cs typeface="B Traffic" pitchFamily="2" charset="-78"/>
              </a:rPr>
              <a:t>    بحث </a:t>
            </a:r>
            <a:r>
              <a:rPr lang="fa-IR" sz="2800" b="1" dirty="0" smtClean="0">
                <a:solidFill>
                  <a:srgbClr val="FF0000"/>
                </a:solidFill>
                <a:cs typeface="B Traffic" pitchFamily="2" charset="-78"/>
              </a:rPr>
              <a:t>ارزیابی کار و زمان </a:t>
            </a:r>
            <a:r>
              <a:rPr lang="fa-IR" sz="2800" b="1" dirty="0" smtClean="0">
                <a:solidFill>
                  <a:srgbClr val="0070C0"/>
                </a:solidFill>
                <a:cs typeface="B Traffic" pitchFamily="2" charset="-78"/>
              </a:rPr>
              <a:t>به این نکته توجه دارد که : </a:t>
            </a:r>
          </a:p>
          <a:p>
            <a:pPr>
              <a:buFont typeface="Wingdings" pitchFamily="2" charset="2"/>
              <a:buChar char="§"/>
            </a:pPr>
            <a:r>
              <a:rPr lang="fa-IR" sz="2800" b="1" dirty="0" smtClean="0">
                <a:solidFill>
                  <a:srgbClr val="0070C0"/>
                </a:solidFill>
                <a:cs typeface="B Traffic" pitchFamily="2" charset="-78"/>
              </a:rPr>
              <a:t>   بهترین روش انجام کار چگونه است ؟</a:t>
            </a:r>
          </a:p>
          <a:p>
            <a:pPr>
              <a:buFont typeface="Wingdings" pitchFamily="2" charset="2"/>
              <a:buChar char="§"/>
            </a:pPr>
            <a:r>
              <a:rPr lang="fa-IR" sz="2800" b="1" dirty="0" smtClean="0">
                <a:solidFill>
                  <a:srgbClr val="0070C0"/>
                </a:solidFill>
                <a:cs typeface="B Traffic" pitchFamily="2" charset="-78"/>
              </a:rPr>
              <a:t>  چگونه می توا به یک روش بهتر دست یافت ؟ </a:t>
            </a:r>
          </a:p>
          <a:p>
            <a:pPr>
              <a:buFont typeface="Wingdings" pitchFamily="2" charset="2"/>
              <a:buChar char="§"/>
            </a:pPr>
            <a:r>
              <a:rPr lang="fa-IR" sz="2800" b="1" dirty="0" smtClean="0">
                <a:solidFill>
                  <a:srgbClr val="0070C0"/>
                </a:solidFill>
                <a:cs typeface="B Traffic" pitchFamily="2" charset="-78"/>
              </a:rPr>
              <a:t>   زمان مناسب برای انجام  هرکار چقدر است ؟</a:t>
            </a:r>
          </a:p>
          <a:p>
            <a:pPr>
              <a:buFont typeface="Wingdings" pitchFamily="2" charset="2"/>
              <a:buChar char="§"/>
            </a:pPr>
            <a:r>
              <a:rPr lang="fa-IR" sz="2800" b="1" dirty="0" smtClean="0">
                <a:solidFill>
                  <a:srgbClr val="0070C0"/>
                </a:solidFill>
                <a:cs typeface="B Traffic" pitchFamily="2" charset="-78"/>
              </a:rPr>
              <a:t>   چگونه می توان این زمان را محاسبه و مشخص کرد ؟ </a:t>
            </a:r>
          </a:p>
          <a:p>
            <a:r>
              <a:rPr lang="fa-IR" sz="2800" b="1" dirty="0" smtClean="0">
                <a:solidFill>
                  <a:srgbClr val="0070C0"/>
                </a:solidFill>
                <a:cs typeface="B Traffic" pitchFamily="2" charset="-78"/>
              </a:rPr>
              <a:t> </a:t>
            </a:r>
          </a:p>
          <a:p>
            <a:pPr algn="ctr">
              <a:buFont typeface="Wingdings" pitchFamily="2" charset="2"/>
              <a:buChar char="q"/>
            </a:pPr>
            <a:r>
              <a:rPr lang="fa-IR" sz="2800" b="1" dirty="0" smtClean="0">
                <a:solidFill>
                  <a:srgbClr val="0070C0"/>
                </a:solidFill>
                <a:cs typeface="B Traffic" pitchFamily="2" charset="-78"/>
              </a:rPr>
              <a:t>  مبتکر ارزیابی  زمان و زمان سنجی ”</a:t>
            </a:r>
            <a:r>
              <a:rPr lang="fa-IR" sz="2800" b="1" dirty="0" smtClean="0">
                <a:solidFill>
                  <a:srgbClr val="C00000"/>
                </a:solidFill>
                <a:cs typeface="B Traffic" pitchFamily="2" charset="-78"/>
              </a:rPr>
              <a:t>فردریک وینسلو تیلور </a:t>
            </a:r>
            <a:r>
              <a:rPr lang="fa-IR" sz="2800" b="1" dirty="0" smtClean="0">
                <a:solidFill>
                  <a:srgbClr val="0070C0"/>
                </a:solidFill>
                <a:cs typeface="B Traffic" pitchFamily="2" charset="-78"/>
              </a:rPr>
              <a:t>” پدر مکتب مدیریت علمی بود. که عمدتا برای تعیین زمانهای استاندار بکار می رفت .</a:t>
            </a:r>
          </a:p>
          <a:p>
            <a:pPr algn="ctr"/>
            <a:r>
              <a:rPr lang="fa-IR" sz="2800" b="1" dirty="0" smtClean="0">
                <a:solidFill>
                  <a:srgbClr val="0070C0"/>
                </a:solidFill>
                <a:cs typeface="B Traffic" pitchFamily="2" charset="-78"/>
              </a:rPr>
              <a:t> </a:t>
            </a:r>
          </a:p>
          <a:p>
            <a:pPr algn="ctr">
              <a:buFont typeface="Wingdings" pitchFamily="2" charset="2"/>
              <a:buChar char="q"/>
            </a:pPr>
            <a:r>
              <a:rPr lang="fa-IR" sz="2800" b="1" dirty="0" smtClean="0">
                <a:solidFill>
                  <a:srgbClr val="0070C0"/>
                </a:solidFill>
                <a:cs typeface="B Traffic" pitchFamily="2" charset="-78"/>
              </a:rPr>
              <a:t>ارزیابی کار توسط ” </a:t>
            </a:r>
            <a:r>
              <a:rPr lang="fa-IR" sz="2800" b="1" dirty="0" smtClean="0">
                <a:solidFill>
                  <a:srgbClr val="C00000"/>
                </a:solidFill>
                <a:cs typeface="B Traffic" pitchFamily="2" charset="-78"/>
              </a:rPr>
              <a:t>زوجین گیلبرت </a:t>
            </a:r>
            <a:r>
              <a:rPr lang="fa-IR" sz="2800" b="1" dirty="0" smtClean="0">
                <a:solidFill>
                  <a:srgbClr val="0070C0"/>
                </a:solidFill>
                <a:cs typeface="B Traffic" pitchFamily="2" charset="-78"/>
              </a:rPr>
              <a:t>” به وجود آمد بیشتر برای بهبود روشهای انجام کار مورد استفاده قرار می گرفت .بحث ارزیابی زمان </a:t>
            </a:r>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محاسبه زمان نرمال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pPr algn="ctr">
              <a:buFont typeface="Wingdings" pitchFamily="2" charset="2"/>
              <a:buChar char="q"/>
            </a:pPr>
            <a:r>
              <a:rPr lang="fa-IR" sz="4400" b="1" dirty="0" smtClean="0">
                <a:solidFill>
                  <a:srgbClr val="0070C0"/>
                </a:solidFill>
                <a:cs typeface="B Traffic" pitchFamily="2" charset="-78"/>
              </a:rPr>
              <a:t>   اگر زمان بيكاري مجاز %10 زمان نرمال در نظر  </a:t>
            </a:r>
          </a:p>
          <a:p>
            <a:pPr algn="ctr"/>
            <a:r>
              <a:rPr lang="fa-IR" sz="4400" b="1" dirty="0" smtClean="0">
                <a:solidFill>
                  <a:srgbClr val="0070C0"/>
                </a:solidFill>
                <a:cs typeface="B Traffic" pitchFamily="2" charset="-78"/>
              </a:rPr>
              <a:t>  گرفته شود و زمان مشاهده شده 400 ثانيه وضريب  </a:t>
            </a:r>
          </a:p>
          <a:p>
            <a:pPr algn="ctr"/>
            <a:r>
              <a:rPr lang="fa-IR" sz="4400" b="1" dirty="0" smtClean="0">
                <a:solidFill>
                  <a:srgbClr val="0070C0"/>
                </a:solidFill>
                <a:cs typeface="B Traffic" pitchFamily="2" charset="-78"/>
              </a:rPr>
              <a:t>           عملكرد 100 باشد. زمان استاندارد چقدر خواهد بود؟   </a:t>
            </a:r>
          </a:p>
          <a:p>
            <a:pPr algn="ctr"/>
            <a:r>
              <a:rPr lang="fa-IR" sz="3200" b="1" dirty="0" smtClean="0">
                <a:solidFill>
                  <a:srgbClr val="0070C0"/>
                </a:solidFill>
                <a:cs typeface="B Traffic" pitchFamily="2" charset="-78"/>
              </a:rPr>
              <a:t>  </a:t>
            </a:r>
            <a:endParaRPr lang="en-US" sz="32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endParaRPr lang="fa-IR" sz="32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محاسبه زمان نرمال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763000" cy="5791200"/>
          </a:xfrm>
        </p:spPr>
        <p:txBody>
          <a:bodyPr>
            <a:normAutofit/>
          </a:bodyPr>
          <a:lstStyle/>
          <a:p>
            <a:pPr>
              <a:buFont typeface="Wingdings" pitchFamily="2" charset="2"/>
              <a:buChar char="q"/>
            </a:pPr>
            <a:r>
              <a:rPr lang="fa-IR" sz="4400" b="1" dirty="0" smtClean="0">
                <a:solidFill>
                  <a:srgbClr val="0070C0"/>
                </a:solidFill>
                <a:cs typeface="B Traffic" pitchFamily="2" charset="-78"/>
              </a:rPr>
              <a:t>اگر زمان بيكاري مجاز %10 زمان نرمال در نظر گرفته شود و زمان مشاهده شده 400ثانيه وضريب عملكرد 100 باشد. زمان استاندارد چقدر خواهد بود؟ </a:t>
            </a:r>
          </a:p>
          <a:p>
            <a:endParaRPr lang="fa-IR" sz="2800" b="1" dirty="0" smtClean="0">
              <a:solidFill>
                <a:srgbClr val="0070C0"/>
              </a:solidFill>
              <a:cs typeface="B Traffic" pitchFamily="2" charset="-78"/>
            </a:endParaRPr>
          </a:p>
          <a:p>
            <a:endParaRPr lang="fa-IR" sz="2800" b="1" dirty="0" smtClean="0">
              <a:solidFill>
                <a:srgbClr val="0070C0"/>
              </a:solidFill>
              <a:cs typeface="B Traffic" pitchFamily="2" charset="-78"/>
            </a:endParaRPr>
          </a:p>
          <a:p>
            <a:endParaRPr lang="fa-IR" sz="28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endParaRPr lang="fa-IR" sz="3200" b="1" dirty="0">
              <a:solidFill>
                <a:srgbClr val="0070C0"/>
              </a:solidFill>
              <a:cs typeface="B Traffic" pitchFamily="2" charset="-78"/>
            </a:endParaRPr>
          </a:p>
        </p:txBody>
      </p:sp>
      <p:sp>
        <p:nvSpPr>
          <p:cNvPr id="4" name="Horizontal Scroll 3"/>
          <p:cNvSpPr/>
          <p:nvPr/>
        </p:nvSpPr>
        <p:spPr>
          <a:xfrm>
            <a:off x="0" y="3657600"/>
            <a:ext cx="9144000" cy="1600200"/>
          </a:xfrm>
          <a:prstGeom prst="horizontalScroll">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sz="2000" b="1" dirty="0" smtClean="0">
                <a:solidFill>
                  <a:srgbClr val="002060"/>
                </a:solidFill>
                <a:cs typeface="B Traffic" pitchFamily="2" charset="-78"/>
              </a:rPr>
              <a:t>ضريب عملكرد طبيعي/ضريب عملكرد مشاهده شده *زمان مشاهده شده = زمان نرمال</a:t>
            </a:r>
          </a:p>
          <a:p>
            <a:r>
              <a:rPr lang="fa-IR" sz="2000" b="1" dirty="0" smtClean="0">
                <a:solidFill>
                  <a:srgbClr val="002060"/>
                </a:solidFill>
                <a:cs typeface="B Traffic" pitchFamily="2" charset="-78"/>
              </a:rPr>
              <a:t>                                                 ثانيه 400 = 100/100 *400 = زمان نرمال </a:t>
            </a:r>
          </a:p>
        </p:txBody>
      </p:sp>
      <p:sp>
        <p:nvSpPr>
          <p:cNvPr id="5" name="Horizontal Scroll 4"/>
          <p:cNvSpPr/>
          <p:nvPr/>
        </p:nvSpPr>
        <p:spPr>
          <a:xfrm>
            <a:off x="0" y="5181600"/>
            <a:ext cx="8839200" cy="1676400"/>
          </a:xfrm>
          <a:prstGeom prst="horizontalScroll">
            <a:avLst/>
          </a:prstGeom>
        </p:spPr>
        <p:style>
          <a:lnRef idx="1">
            <a:schemeClr val="accent4"/>
          </a:lnRef>
          <a:fillRef idx="2">
            <a:schemeClr val="accent4"/>
          </a:fillRef>
          <a:effectRef idx="1">
            <a:schemeClr val="accent4"/>
          </a:effectRef>
          <a:fontRef idx="minor">
            <a:schemeClr val="dk1"/>
          </a:fontRef>
        </p:style>
        <p:txBody>
          <a:bodyPr rtlCol="1" anchor="ctr"/>
          <a:lstStyle/>
          <a:p>
            <a:r>
              <a:rPr lang="fa-IR" sz="2000" b="1" dirty="0" smtClean="0">
                <a:cs typeface="B Traffic" pitchFamily="2" charset="-78"/>
              </a:rPr>
              <a:t> زمان بيكاري هاي مجاز + زمان نرمال  = زمان استاندارد </a:t>
            </a:r>
          </a:p>
          <a:p>
            <a:r>
              <a:rPr lang="fa-IR" sz="2000" b="1" dirty="0" smtClean="0">
                <a:cs typeface="B Traffic" pitchFamily="2" charset="-78"/>
              </a:rPr>
              <a:t>                     ثانيه 440 = (%10  *400  ) + 400 = زمان استاندارد </a:t>
            </a:r>
            <a:endParaRPr lang="fa-IR" sz="2000" b="1" dirty="0">
              <a:cs typeface="B Traffic" pitchFamily="2" charset="-78"/>
            </a:endParaRP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14400"/>
          </a:xfrm>
        </p:spPr>
        <p:txBody>
          <a:bodyPr/>
          <a:lstStyle/>
          <a:p>
            <a:r>
              <a:rPr lang="fa-IR" dirty="0" smtClean="0">
                <a:solidFill>
                  <a:srgbClr val="FFFF00"/>
                </a:solidFill>
                <a:cs typeface="B Traffic" pitchFamily="2" charset="-78"/>
              </a:rPr>
              <a:t>        روشهاي زمان سنجي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762000"/>
            <a:ext cx="8763000" cy="6096000"/>
          </a:xfrm>
        </p:spPr>
        <p:txBody>
          <a:bodyPr>
            <a:normAutofit/>
          </a:bodyPr>
          <a:lstStyle/>
          <a:p>
            <a:pPr>
              <a:buFont typeface="Wingdings" pitchFamily="2" charset="2"/>
              <a:buChar char="v"/>
            </a:pPr>
            <a:r>
              <a:rPr lang="fa-IR" sz="3600" dirty="0" smtClean="0">
                <a:solidFill>
                  <a:srgbClr val="FFFF00"/>
                </a:solidFill>
                <a:cs typeface="B Traffic" pitchFamily="2" charset="-78"/>
              </a:rPr>
              <a:t> 1 -</a:t>
            </a:r>
            <a:r>
              <a:rPr lang="fa-IR" sz="3600" dirty="0" smtClean="0">
                <a:solidFill>
                  <a:srgbClr val="FF0000"/>
                </a:solidFill>
                <a:cs typeface="B Traffic" pitchFamily="2" charset="-78"/>
              </a:rPr>
              <a:t> مطالعه زماني </a:t>
            </a:r>
            <a:r>
              <a:rPr lang="fa-IR" sz="2400" b="1" dirty="0" smtClean="0">
                <a:solidFill>
                  <a:srgbClr val="FF0000"/>
                </a:solidFill>
                <a:cs typeface="B Traffic" pitchFamily="2" charset="-78"/>
              </a:rPr>
              <a:t>:   </a:t>
            </a:r>
            <a:endParaRPr lang="en-US" sz="2400" b="1" dirty="0" smtClean="0">
              <a:solidFill>
                <a:srgbClr val="FF0000"/>
              </a:solidFill>
              <a:cs typeface="B Traffic" pitchFamily="2" charset="-78"/>
            </a:endParaRPr>
          </a:p>
          <a:p>
            <a:r>
              <a:rPr lang="fa-IR" sz="2400" b="1" dirty="0" smtClean="0">
                <a:solidFill>
                  <a:schemeClr val="tx1">
                    <a:lumMod val="95000"/>
                  </a:schemeClr>
                </a:solidFill>
                <a:cs typeface="B Traffic" pitchFamily="2" charset="-78"/>
              </a:rPr>
              <a:t>  زماني كه براي انجام كار يا جزئي ازكار صرف  مي شود با كرنومتر اندازه گيري و براي كارهاي صنعتي و دفتري پر  حجم مناسب است .</a:t>
            </a:r>
          </a:p>
          <a:p>
            <a:pPr>
              <a:buFont typeface="Wingdings" pitchFamily="2" charset="2"/>
              <a:buChar char="v"/>
            </a:pPr>
            <a:r>
              <a:rPr lang="fa-IR" sz="3600" dirty="0" smtClean="0">
                <a:solidFill>
                  <a:srgbClr val="FFFF00"/>
                </a:solidFill>
                <a:cs typeface="B Traffic" pitchFamily="2" charset="-78"/>
              </a:rPr>
              <a:t>  2- </a:t>
            </a:r>
            <a:r>
              <a:rPr lang="fa-IR" sz="3600" dirty="0" smtClean="0">
                <a:solidFill>
                  <a:srgbClr val="FF0000"/>
                </a:solidFill>
                <a:cs typeface="B Traffic" pitchFamily="2" charset="-78"/>
              </a:rPr>
              <a:t>گزارش گيري : </a:t>
            </a:r>
            <a:endParaRPr lang="en-US" sz="3600" dirty="0" smtClean="0">
              <a:solidFill>
                <a:srgbClr val="FF0000"/>
              </a:solidFill>
              <a:cs typeface="B Traffic" pitchFamily="2" charset="-78"/>
            </a:endParaRPr>
          </a:p>
          <a:p>
            <a:r>
              <a:rPr lang="fa-IR" sz="2400" b="1" dirty="0" smtClean="0">
                <a:solidFill>
                  <a:schemeClr val="tx1">
                    <a:lumMod val="95000"/>
                  </a:schemeClr>
                </a:solidFill>
                <a:cs typeface="B Traffic" pitchFamily="2" charset="-78"/>
              </a:rPr>
              <a:t>اساس بر تكميل فرمهاي گزارش كار روزانه كاركنان  قرار دارد،كه درآخر روز مي شود .در اندازه گيري كارهاي دفتري استفاده  مي گردد   </a:t>
            </a:r>
          </a:p>
          <a:p>
            <a:pPr>
              <a:buFont typeface="Wingdings" pitchFamily="2" charset="2"/>
              <a:buChar char="v"/>
            </a:pPr>
            <a:r>
              <a:rPr lang="fa-IR" sz="3600" dirty="0" smtClean="0">
                <a:solidFill>
                  <a:srgbClr val="FFFF00"/>
                </a:solidFill>
                <a:cs typeface="B Traffic" pitchFamily="2" charset="-78"/>
              </a:rPr>
              <a:t>  3-</a:t>
            </a:r>
            <a:r>
              <a:rPr lang="fa-IR" sz="3600" dirty="0" smtClean="0">
                <a:solidFill>
                  <a:srgbClr val="FF0000"/>
                </a:solidFill>
                <a:cs typeface="B Traffic" pitchFamily="2" charset="-78"/>
              </a:rPr>
              <a:t> نمونه گيري :</a:t>
            </a:r>
            <a:endParaRPr lang="en-US" sz="3600" dirty="0" smtClean="0">
              <a:solidFill>
                <a:srgbClr val="FF0000"/>
              </a:solidFill>
              <a:cs typeface="B Traffic" pitchFamily="2" charset="-78"/>
            </a:endParaRPr>
          </a:p>
          <a:p>
            <a:r>
              <a:rPr lang="fa-IR" sz="3600" dirty="0" smtClean="0">
                <a:solidFill>
                  <a:srgbClr val="FFFF00"/>
                </a:solidFill>
                <a:cs typeface="0 Badr" pitchFamily="2" charset="-78"/>
              </a:rPr>
              <a:t> </a:t>
            </a:r>
            <a:r>
              <a:rPr lang="fa-IR" sz="2400" b="1" dirty="0" smtClean="0">
                <a:solidFill>
                  <a:schemeClr val="tx1">
                    <a:lumMod val="95000"/>
                  </a:schemeClr>
                </a:solidFill>
                <a:cs typeface="B Traffic" pitchFamily="2" charset="-78"/>
              </a:rPr>
              <a:t>زمان سنج در مراجعات تصادفي به محل كار موارد بيكاري و كار آنها را يادداشت كرده . بصورت درصد بيان مي كند .</a:t>
            </a:r>
          </a:p>
          <a:p>
            <a:pPr>
              <a:buFont typeface="Wingdings" pitchFamily="2" charset="2"/>
              <a:buChar char="v"/>
            </a:pPr>
            <a:r>
              <a:rPr lang="fa-IR" sz="3600" dirty="0" smtClean="0">
                <a:solidFill>
                  <a:srgbClr val="FFFF00"/>
                </a:solidFill>
                <a:cs typeface="0 Badr" pitchFamily="2" charset="-78"/>
              </a:rPr>
              <a:t>  </a:t>
            </a:r>
            <a:r>
              <a:rPr lang="fa-IR" sz="3600" dirty="0" smtClean="0">
                <a:solidFill>
                  <a:srgbClr val="FFFF00"/>
                </a:solidFill>
                <a:cs typeface="B Traffic" pitchFamily="2" charset="-78"/>
              </a:rPr>
              <a:t>4- </a:t>
            </a:r>
            <a:r>
              <a:rPr lang="fa-IR" sz="3600" dirty="0" smtClean="0">
                <a:solidFill>
                  <a:srgbClr val="FF0000"/>
                </a:solidFill>
                <a:cs typeface="B Traffic" pitchFamily="2" charset="-78"/>
              </a:rPr>
              <a:t>استفاده از سوابق گذشته :</a:t>
            </a:r>
            <a:endParaRPr lang="en-US" sz="3600" dirty="0" smtClean="0">
              <a:solidFill>
                <a:srgbClr val="FF0000"/>
              </a:solidFill>
              <a:cs typeface="B Traffic" pitchFamily="2" charset="-78"/>
            </a:endParaRPr>
          </a:p>
          <a:p>
            <a:r>
              <a:rPr lang="fa-IR" sz="3600" dirty="0" smtClean="0">
                <a:solidFill>
                  <a:srgbClr val="FFFF00"/>
                </a:solidFill>
                <a:cs typeface="0 Badr" pitchFamily="2" charset="-78"/>
              </a:rPr>
              <a:t> </a:t>
            </a:r>
            <a:r>
              <a:rPr lang="fa-IR" sz="2400" b="1" dirty="0" smtClean="0">
                <a:solidFill>
                  <a:schemeClr val="tx1">
                    <a:lumMod val="95000"/>
                  </a:schemeClr>
                </a:solidFill>
                <a:cs typeface="B Traffic" pitchFamily="2" charset="-78"/>
              </a:rPr>
              <a:t>با مطالعه كارايي گذشته و زمان صرف شده براي آنها بعنوان معيار و ميزاني براي تسري در كارهاي حال و آينده استفاده مي شود . مبناي علمي و دقت زيادي ندارد.   </a:t>
            </a:r>
            <a:endParaRPr lang="en-US" sz="2400" b="1" dirty="0" smtClean="0">
              <a:solidFill>
                <a:schemeClr val="tx1">
                  <a:lumMod val="95000"/>
                </a:schemeClr>
              </a:solidFill>
              <a:cs typeface="B Traffic" pitchFamily="2" charset="-78"/>
            </a:endParaRPr>
          </a:p>
          <a:p>
            <a:endParaRPr lang="en-US" sz="3200" dirty="0" smtClean="0">
              <a:solidFill>
                <a:srgbClr val="FFFF00"/>
              </a:solidFill>
              <a:cs typeface="0 Badr" pitchFamily="2" charset="-78"/>
            </a:endParaRPr>
          </a:p>
          <a:p>
            <a:endParaRPr lang="en-US" sz="3200" dirty="0" smtClean="0">
              <a:solidFill>
                <a:srgbClr val="FFFF00"/>
              </a:solidFill>
              <a:cs typeface="0 Badr" pitchFamily="2" charset="-78"/>
            </a:endParaRPr>
          </a:p>
          <a:p>
            <a:endParaRPr lang="fa-IR" sz="3200" dirty="0">
              <a:solidFill>
                <a:srgbClr val="FFFF00"/>
              </a:solidFill>
              <a:cs typeface="0 Badr"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مشكلات زمان سنجي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839200" cy="5791200"/>
          </a:xfrm>
        </p:spPr>
        <p:txBody>
          <a:bodyPr>
            <a:normAutofit/>
          </a:bodyPr>
          <a:lstStyle/>
          <a:p>
            <a:endParaRPr lang="fa-IR" sz="2800" b="1" dirty="0" smtClean="0">
              <a:solidFill>
                <a:srgbClr val="0070C0"/>
              </a:solidFill>
              <a:cs typeface="B Traffic" pitchFamily="2" charset="-78"/>
            </a:endParaRPr>
          </a:p>
          <a:p>
            <a:pPr algn="ctr">
              <a:buFont typeface="Wingdings" pitchFamily="2" charset="2"/>
              <a:buChar char="v"/>
            </a:pPr>
            <a:r>
              <a:rPr lang="fa-IR" sz="2800" b="1" dirty="0" smtClean="0">
                <a:solidFill>
                  <a:srgbClr val="0070C0"/>
                </a:solidFill>
                <a:cs typeface="B Traffic" pitchFamily="2" charset="-78"/>
              </a:rPr>
              <a:t>  سر پرستها و كاركنان در برابر زمان سنجي مقاومت  نشان ميدهند.</a:t>
            </a:r>
          </a:p>
          <a:p>
            <a:pPr algn="ctr"/>
            <a:r>
              <a:rPr lang="fa-IR" sz="2800" b="1" dirty="0" smtClean="0">
                <a:solidFill>
                  <a:srgbClr val="0070C0"/>
                </a:solidFill>
                <a:cs typeface="B Traffic" pitchFamily="2" charset="-78"/>
              </a:rPr>
              <a:t>براي غلبه بر اين مشكل ،آموزش و توجيه سر پرستان و ارائه تصويري صحيح و واقعي از زمان سنجي و برشمردن مزايا ي آن ، از واكنشهاي دفاعي پيشگيري نمائيد . </a:t>
            </a:r>
            <a:endParaRPr lang="en-US" sz="2800" b="1" dirty="0" smtClean="0">
              <a:solidFill>
                <a:srgbClr val="0070C0"/>
              </a:solidFill>
              <a:cs typeface="B Traffic" pitchFamily="2" charset="-78"/>
            </a:endParaRPr>
          </a:p>
          <a:p>
            <a:pPr algn="ctr"/>
            <a:endParaRPr lang="fa-IR" sz="2800" b="1" dirty="0" smtClean="0">
              <a:solidFill>
                <a:srgbClr val="0070C0"/>
              </a:solidFill>
              <a:cs typeface="B Traffic" pitchFamily="2" charset="-78"/>
            </a:endParaRPr>
          </a:p>
          <a:p>
            <a:pPr algn="ctr">
              <a:buFont typeface="Wingdings" pitchFamily="2" charset="2"/>
              <a:buChar char="q"/>
            </a:pPr>
            <a:r>
              <a:rPr lang="fa-IR" sz="2800" b="1" dirty="0" smtClean="0">
                <a:solidFill>
                  <a:srgbClr val="0070C0"/>
                </a:solidFill>
                <a:cs typeface="B Traffic" pitchFamily="2" charset="-78"/>
              </a:rPr>
              <a:t>به هر حال انجام موفق زمان سنجي بدون توجه به فرهنگ سازماني امكان پذير نيست .  </a:t>
            </a:r>
            <a:endParaRPr lang="en-US" sz="2800" b="1" dirty="0" smtClean="0">
              <a:solidFill>
                <a:srgbClr val="0070C0"/>
              </a:solidFill>
              <a:cs typeface="B Traffic" pitchFamily="2" charset="-78"/>
            </a:endParaRPr>
          </a:p>
          <a:p>
            <a:endParaRPr lang="en-US" sz="2800" b="1" dirty="0" smtClean="0">
              <a:solidFill>
                <a:srgbClr val="0070C0"/>
              </a:solidFill>
              <a:cs typeface="B Traffic" pitchFamily="2" charset="-78"/>
            </a:endParaRPr>
          </a:p>
          <a:p>
            <a:endParaRPr lang="en-US" sz="2800" b="1" dirty="0" smtClean="0">
              <a:solidFill>
                <a:srgbClr val="0070C0"/>
              </a:solidFill>
              <a:cs typeface="B Traffic" pitchFamily="2" charset="-78"/>
            </a:endParaRPr>
          </a:p>
          <a:p>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14400"/>
          </a:xfrm>
        </p:spPr>
        <p:txBody>
          <a:bodyPr/>
          <a:lstStyle/>
          <a:p>
            <a:r>
              <a:rPr lang="fa-IR" dirty="0" smtClean="0">
                <a:solidFill>
                  <a:srgbClr val="FFFF00"/>
                </a:solidFill>
                <a:cs typeface="B Traffic" pitchFamily="2" charset="-78"/>
              </a:rPr>
              <a:t>                      شغل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839200" cy="5791200"/>
          </a:xfrm>
        </p:spPr>
        <p:txBody>
          <a:bodyPr>
            <a:normAutofit/>
          </a:bodyPr>
          <a:lstStyle/>
          <a:p>
            <a:pPr algn="ctr">
              <a:buFont typeface="Wingdings" pitchFamily="2" charset="2"/>
              <a:buChar char="v"/>
            </a:pPr>
            <a:r>
              <a:rPr lang="fa-IR" sz="2800" b="1" dirty="0" smtClean="0">
                <a:solidFill>
                  <a:srgbClr val="0070C0"/>
                </a:solidFill>
                <a:cs typeface="B Traffic" pitchFamily="2" charset="-78"/>
              </a:rPr>
              <a:t>وظايف مشابه ومرتبطي كه حرفه اي را مي سازد و به عهده يك فرد در مقابل دريافت حقوق و دستمزد گذارده مي شود </a:t>
            </a:r>
            <a:r>
              <a:rPr lang="fa-IR" sz="2800" b="1" dirty="0" smtClean="0">
                <a:solidFill>
                  <a:srgbClr val="0070C0"/>
                </a:solidFill>
                <a:cs typeface="B Traffic" pitchFamily="2" charset="-78"/>
              </a:rPr>
              <a:t>.</a:t>
            </a:r>
          </a:p>
          <a:p>
            <a:pPr algn="ctr">
              <a:buFont typeface="Wingdings" pitchFamily="2" charset="2"/>
              <a:buChar char="v"/>
            </a:pPr>
            <a:r>
              <a:rPr lang="fa-IR" sz="2800" b="1" dirty="0" smtClean="0">
                <a:solidFill>
                  <a:srgbClr val="0070C0"/>
                </a:solidFill>
                <a:cs typeface="B Traffic" pitchFamily="2" charset="-78"/>
              </a:rPr>
              <a:t> </a:t>
            </a:r>
            <a:endParaRPr lang="fa-IR" sz="2800" b="1" dirty="0" smtClean="0">
              <a:solidFill>
                <a:srgbClr val="0070C0"/>
              </a:solidFill>
              <a:cs typeface="B Traffic" pitchFamily="2" charset="-78"/>
            </a:endParaRPr>
          </a:p>
          <a:p>
            <a:pPr>
              <a:buFont typeface="Wingdings" pitchFamily="2" charset="2"/>
              <a:buChar char="v"/>
            </a:pPr>
            <a:r>
              <a:rPr lang="fa-IR" sz="2800" b="1" dirty="0" smtClean="0">
                <a:solidFill>
                  <a:srgbClr val="0070C0"/>
                </a:solidFill>
                <a:cs typeface="B Traffic" pitchFamily="2" charset="-78"/>
              </a:rPr>
              <a:t>  </a:t>
            </a:r>
            <a:r>
              <a:rPr lang="fa-IR" sz="2800" b="1" dirty="0" smtClean="0">
                <a:solidFill>
                  <a:srgbClr val="FF0000"/>
                </a:solidFill>
                <a:cs typeface="B Traffic" pitchFamily="2" charset="-78"/>
              </a:rPr>
              <a:t>نظريات بكارگيري نيروي انساني </a:t>
            </a:r>
            <a:r>
              <a:rPr lang="fa-IR" sz="2800" b="1" dirty="0" smtClean="0">
                <a:solidFill>
                  <a:srgbClr val="FF0000"/>
                </a:solidFill>
                <a:cs typeface="B Traffic" pitchFamily="2" charset="-78"/>
              </a:rPr>
              <a:t>:</a:t>
            </a:r>
          </a:p>
          <a:p>
            <a:pPr>
              <a:buFont typeface="Wingdings" pitchFamily="2" charset="2"/>
              <a:buChar char="v"/>
            </a:pPr>
            <a:endParaRPr lang="fa-IR" sz="2800" b="1" dirty="0" smtClean="0">
              <a:solidFill>
                <a:srgbClr val="0070C0"/>
              </a:solidFill>
              <a:cs typeface="B Traffic" pitchFamily="2" charset="-78"/>
            </a:endParaRPr>
          </a:p>
          <a:p>
            <a:pPr>
              <a:buFont typeface="Wingdings" pitchFamily="2" charset="2"/>
              <a:buChar char="q"/>
            </a:pPr>
            <a:r>
              <a:rPr lang="fa-IR" sz="2800" b="1" dirty="0" smtClean="0">
                <a:solidFill>
                  <a:srgbClr val="0070C0"/>
                </a:solidFill>
                <a:cs typeface="B Traffic" pitchFamily="2" charset="-78"/>
              </a:rPr>
              <a:t> 1- </a:t>
            </a:r>
            <a:r>
              <a:rPr lang="fa-IR" sz="2800" b="1" dirty="0" smtClean="0">
                <a:solidFill>
                  <a:srgbClr val="C00000"/>
                </a:solidFill>
                <a:cs typeface="B Traffic" pitchFamily="2" charset="-78"/>
              </a:rPr>
              <a:t>تطبيق فرد با شغل :</a:t>
            </a:r>
          </a:p>
          <a:p>
            <a:pPr algn="ctr"/>
            <a:r>
              <a:rPr lang="fa-IR" sz="2800" b="1" dirty="0" smtClean="0">
                <a:solidFill>
                  <a:srgbClr val="0070C0"/>
                </a:solidFill>
                <a:cs typeface="B Traffic" pitchFamily="2" charset="-78"/>
              </a:rPr>
              <a:t> ابتدا وظايف هر شغل مشخص مي گردد سپس شرايط احراز مشاغل به تناسب وظايف تنظيم مي گردد . </a:t>
            </a:r>
            <a:endParaRPr lang="en-US" sz="2800" b="1" dirty="0" smtClean="0">
              <a:solidFill>
                <a:srgbClr val="0070C0"/>
              </a:solidFill>
              <a:cs typeface="B Traffic" pitchFamily="2" charset="-78"/>
            </a:endParaRPr>
          </a:p>
          <a:p>
            <a:pPr>
              <a:buFont typeface="Wingdings" pitchFamily="2" charset="2"/>
              <a:buChar char="q"/>
            </a:pPr>
            <a:r>
              <a:rPr lang="fa-IR" sz="2800" b="1" dirty="0" smtClean="0">
                <a:solidFill>
                  <a:srgbClr val="0070C0"/>
                </a:solidFill>
                <a:cs typeface="B Traffic" pitchFamily="2" charset="-78"/>
              </a:rPr>
              <a:t> 2- </a:t>
            </a:r>
            <a:r>
              <a:rPr lang="fa-IR" sz="2800" b="1" dirty="0" smtClean="0">
                <a:solidFill>
                  <a:srgbClr val="C00000"/>
                </a:solidFill>
                <a:cs typeface="B Traffic" pitchFamily="2" charset="-78"/>
              </a:rPr>
              <a:t>تطبيق شغل با فرد: </a:t>
            </a:r>
          </a:p>
          <a:p>
            <a:pPr algn="ctr"/>
            <a:r>
              <a:rPr lang="fa-IR" sz="2800" b="1" dirty="0" smtClean="0">
                <a:solidFill>
                  <a:srgbClr val="0070C0"/>
                </a:solidFill>
                <a:cs typeface="B Traffic" pitchFamily="2" charset="-78"/>
              </a:rPr>
              <a:t> نيروي انساني موجود مورد بررسي قرار مي گيرد و به هر كس بنا به توانايي و استعدادها ، وظايف مختلف محول مي گردد .  </a:t>
            </a:r>
            <a:endParaRPr lang="en-US" sz="2800" b="1" dirty="0" smtClean="0">
              <a:solidFill>
                <a:srgbClr val="0070C0"/>
              </a:solidFill>
              <a:cs typeface="B Traffic" pitchFamily="2" charset="-78"/>
            </a:endParaRPr>
          </a:p>
          <a:p>
            <a:pPr algn="ctr"/>
            <a:endParaRPr lang="en-US" sz="2800" b="1" dirty="0" smtClean="0">
              <a:solidFill>
                <a:srgbClr val="0070C0"/>
              </a:solidFill>
              <a:cs typeface="B Traffic" pitchFamily="2" charset="-78"/>
            </a:endParaRPr>
          </a:p>
          <a:p>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p:spPr>
        <p:txBody>
          <a:bodyPr>
            <a:normAutofit/>
          </a:bodyPr>
          <a:lstStyle/>
          <a:p>
            <a:r>
              <a:rPr lang="fa-IR" dirty="0" smtClean="0">
                <a:solidFill>
                  <a:srgbClr val="FFFF00"/>
                </a:solidFill>
                <a:cs typeface="B Traffic" pitchFamily="2" charset="-78"/>
              </a:rPr>
              <a:t>                   تجزيه شغل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839200" cy="5791200"/>
          </a:xfrm>
        </p:spPr>
        <p:txBody>
          <a:bodyPr>
            <a:normAutofit fontScale="92500"/>
          </a:bodyPr>
          <a:lstStyle/>
          <a:p>
            <a:pPr>
              <a:buFont typeface="Wingdings" pitchFamily="2" charset="2"/>
              <a:buChar char="v"/>
            </a:pPr>
            <a:r>
              <a:rPr lang="fa-IR" sz="3200" b="1" dirty="0" smtClean="0">
                <a:solidFill>
                  <a:srgbClr val="0070C0"/>
                </a:solidFill>
                <a:cs typeface="B Traffic" pitchFamily="2" charset="-78"/>
              </a:rPr>
              <a:t>جرياني است كه بدان وسيله مشخص مي شود شغل چه مشخصاتي دارد و چه افرادي بايستي براي شغل استخدام شوند .  </a:t>
            </a:r>
          </a:p>
          <a:p>
            <a:r>
              <a:rPr lang="fa-IR" sz="3200" b="1" dirty="0" smtClean="0">
                <a:solidFill>
                  <a:srgbClr val="0070C0"/>
                </a:solidFill>
                <a:cs typeface="B Traffic" pitchFamily="2" charset="-78"/>
              </a:rPr>
              <a:t>  </a:t>
            </a:r>
            <a:r>
              <a:rPr lang="fa-IR" sz="3200" b="1" dirty="0" smtClean="0">
                <a:solidFill>
                  <a:srgbClr val="C00000"/>
                </a:solidFill>
                <a:cs typeface="B Traffic" pitchFamily="2" charset="-78"/>
              </a:rPr>
              <a:t>تجزيه شغل معلوم مي دارد كه </a:t>
            </a:r>
            <a:r>
              <a:rPr lang="fa-IR" sz="3200" b="1" dirty="0" smtClean="0">
                <a:solidFill>
                  <a:srgbClr val="C00000"/>
                </a:solidFill>
                <a:cs typeface="B Traffic" pitchFamily="2" charset="-78"/>
              </a:rPr>
              <a:t>:</a:t>
            </a:r>
          </a:p>
          <a:p>
            <a:r>
              <a:rPr lang="fa-IR" sz="3200" b="1" dirty="0" smtClean="0">
                <a:solidFill>
                  <a:srgbClr val="C00000"/>
                </a:solidFill>
                <a:cs typeface="B Traffic" pitchFamily="2" charset="-78"/>
              </a:rPr>
              <a:t> </a:t>
            </a:r>
            <a:endParaRPr lang="fa-IR" sz="3200" b="1" dirty="0" smtClean="0">
              <a:solidFill>
                <a:srgbClr val="C00000"/>
              </a:solidFill>
              <a:cs typeface="B Traffic" pitchFamily="2" charset="-78"/>
            </a:endParaRPr>
          </a:p>
          <a:p>
            <a:pPr>
              <a:buFont typeface="Wingdings" pitchFamily="2" charset="2"/>
              <a:buChar char="q"/>
            </a:pPr>
            <a:r>
              <a:rPr lang="fa-IR" sz="3200" b="1" dirty="0" smtClean="0">
                <a:solidFill>
                  <a:srgbClr val="0070C0"/>
                </a:solidFill>
                <a:cs typeface="B Traffic" pitchFamily="2" charset="-78"/>
              </a:rPr>
              <a:t>  اولا –كارمند چه كاري را انجام ميدهد ؟   </a:t>
            </a:r>
          </a:p>
          <a:p>
            <a:pPr>
              <a:buFont typeface="Wingdings" pitchFamily="2" charset="2"/>
              <a:buChar char="q"/>
            </a:pPr>
            <a:r>
              <a:rPr lang="fa-IR" sz="3200" b="1" dirty="0" smtClean="0">
                <a:solidFill>
                  <a:srgbClr val="0070C0"/>
                </a:solidFill>
                <a:cs typeface="B Traffic" pitchFamily="2" charset="-78"/>
              </a:rPr>
              <a:t> ثانيا – چطور انجام ميدهد ؟ </a:t>
            </a:r>
          </a:p>
          <a:p>
            <a:pPr>
              <a:buFont typeface="Wingdings" pitchFamily="2" charset="2"/>
              <a:buChar char="q"/>
            </a:pPr>
            <a:r>
              <a:rPr lang="fa-IR" sz="3200" b="1" dirty="0" smtClean="0">
                <a:solidFill>
                  <a:srgbClr val="0070C0"/>
                </a:solidFill>
                <a:cs typeface="B Traffic" pitchFamily="2" charset="-78"/>
              </a:rPr>
              <a:t>  ثالثا – چرا آنطور انجام ميدهد ؟</a:t>
            </a:r>
          </a:p>
          <a:p>
            <a:pPr>
              <a:buFont typeface="Wingdings" pitchFamily="2" charset="2"/>
              <a:buChar char="q"/>
            </a:pPr>
            <a:r>
              <a:rPr lang="fa-IR" sz="3200" b="1" dirty="0" smtClean="0">
                <a:solidFill>
                  <a:srgbClr val="0070C0"/>
                </a:solidFill>
                <a:cs typeface="B Traffic" pitchFamily="2" charset="-78"/>
              </a:rPr>
              <a:t>  رابعا – براي انجان آن به چه مهارتي احتياج دارد؟      </a:t>
            </a:r>
            <a:endParaRPr lang="en-US" sz="32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r>
              <a:rPr lang="fa-IR" sz="4000" b="1" dirty="0" smtClean="0">
                <a:solidFill>
                  <a:srgbClr val="0070C0"/>
                </a:solidFill>
                <a:cs typeface="B Traffic" pitchFamily="2" charset="-78"/>
              </a:rPr>
              <a:t>   </a:t>
            </a:r>
            <a:r>
              <a:rPr lang="fa-IR" sz="3500" b="1" dirty="0" smtClean="0">
                <a:solidFill>
                  <a:srgbClr val="92D050"/>
                </a:solidFill>
                <a:cs typeface="B Traffic" pitchFamily="2" charset="-78"/>
              </a:rPr>
              <a:t>امر تجزيه شغل اغلب به تهيه شرح شغل مي انجامد </a:t>
            </a:r>
            <a:endParaRPr lang="en-US" sz="3500" b="1" dirty="0" smtClean="0">
              <a:solidFill>
                <a:srgbClr val="92D050"/>
              </a:solidFill>
              <a:cs typeface="B Traffic" pitchFamily="2" charset="-78"/>
            </a:endParaRPr>
          </a:p>
          <a:p>
            <a:r>
              <a:rPr lang="fa-IR" sz="3200" b="1" dirty="0" smtClean="0">
                <a:solidFill>
                  <a:srgbClr val="0070C0"/>
                </a:solidFill>
                <a:cs typeface="B Traffic" pitchFamily="2" charset="-78"/>
              </a:rPr>
              <a:t> </a:t>
            </a:r>
            <a:endParaRPr lang="fa-IR" sz="32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14400"/>
          </a:xfrm>
        </p:spPr>
        <p:txBody>
          <a:bodyPr/>
          <a:lstStyle/>
          <a:p>
            <a:r>
              <a:rPr lang="fa-IR" dirty="0" smtClean="0">
                <a:solidFill>
                  <a:srgbClr val="FFFF00"/>
                </a:solidFill>
                <a:cs typeface="B Traffic" pitchFamily="2" charset="-78"/>
              </a:rPr>
              <a:t>                         شغل</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143000"/>
            <a:ext cx="8839200" cy="5791200"/>
          </a:xfrm>
        </p:spPr>
        <p:txBody>
          <a:bodyPr>
            <a:normAutofit fontScale="85000" lnSpcReduction="10000"/>
          </a:bodyPr>
          <a:lstStyle/>
          <a:p>
            <a:pPr>
              <a:buFont typeface="Wingdings" pitchFamily="2" charset="2"/>
              <a:buChar char="v"/>
            </a:pPr>
            <a:r>
              <a:rPr lang="fa-IR" sz="3500" b="1" dirty="0" smtClean="0">
                <a:solidFill>
                  <a:srgbClr val="C00000"/>
                </a:solidFill>
                <a:cs typeface="B Traffic" pitchFamily="2" charset="-78"/>
              </a:rPr>
              <a:t>  شرح شغل : </a:t>
            </a:r>
          </a:p>
          <a:p>
            <a:pPr algn="ctr"/>
            <a:r>
              <a:rPr lang="fa-IR" sz="3500" b="1" dirty="0" smtClean="0">
                <a:solidFill>
                  <a:srgbClr val="0070C0"/>
                </a:solidFill>
                <a:cs typeface="B Traffic" pitchFamily="2" charset="-78"/>
              </a:rPr>
              <a:t> بيانيه اي است كه وظايف ومسئوليتها ي شغل را تشريح </a:t>
            </a:r>
            <a:r>
              <a:rPr lang="fa-IR" sz="3500" b="1" dirty="0" smtClean="0">
                <a:solidFill>
                  <a:srgbClr val="0070C0"/>
                </a:solidFill>
                <a:cs typeface="B Traffic" pitchFamily="2" charset="-78"/>
              </a:rPr>
              <a:t>  مي </a:t>
            </a:r>
            <a:r>
              <a:rPr lang="fa-IR" sz="3500" b="1" dirty="0" smtClean="0">
                <a:solidFill>
                  <a:srgbClr val="0070C0"/>
                </a:solidFill>
                <a:cs typeface="B Traffic" pitchFamily="2" charset="-78"/>
              </a:rPr>
              <a:t>نمايد و عوامل مربوط به شغل از قبيل شرايط كار، تجهيزات  مورد نياز </a:t>
            </a:r>
            <a:r>
              <a:rPr lang="fa-IR" sz="3500" b="1" dirty="0" smtClean="0">
                <a:solidFill>
                  <a:srgbClr val="0070C0"/>
                </a:solidFill>
                <a:cs typeface="B Traffic" pitchFamily="2" charset="-78"/>
              </a:rPr>
              <a:t>،و </a:t>
            </a:r>
            <a:r>
              <a:rPr lang="fa-IR" sz="3500" b="1" dirty="0" smtClean="0">
                <a:solidFill>
                  <a:srgbClr val="0070C0"/>
                </a:solidFill>
                <a:cs typeface="B Traffic" pitchFamily="2" charset="-78"/>
              </a:rPr>
              <a:t>روابط موجود در آن را تعيين ميكند . </a:t>
            </a:r>
          </a:p>
          <a:p>
            <a:pPr>
              <a:buFont typeface="Wingdings" pitchFamily="2" charset="2"/>
              <a:buChar char="v"/>
            </a:pPr>
            <a:r>
              <a:rPr lang="fa-IR" sz="3500" b="1" dirty="0" smtClean="0">
                <a:solidFill>
                  <a:srgbClr val="C00000"/>
                </a:solidFill>
                <a:cs typeface="B Traffic" pitchFamily="2" charset="-78"/>
              </a:rPr>
              <a:t>شرح وظيفه : </a:t>
            </a:r>
          </a:p>
          <a:p>
            <a:pPr algn="ctr"/>
            <a:r>
              <a:rPr lang="fa-IR" sz="3500" b="1" dirty="0" smtClean="0">
                <a:solidFill>
                  <a:srgbClr val="0070C0"/>
                </a:solidFill>
                <a:cs typeface="B Traffic" pitchFamily="2" charset="-78"/>
              </a:rPr>
              <a:t>توصيف و تشريح وظايف شغلي براي فرد ، به گونه اي كه تصوير روشن از نوع شعل و وظيفه مشخص نمايد اين كه چه وظایفي ، چگونه  و به چه منظوري انجام مي شود  . </a:t>
            </a:r>
            <a:endParaRPr lang="en-US" sz="3500" b="1" dirty="0" smtClean="0">
              <a:solidFill>
                <a:srgbClr val="0070C0"/>
              </a:solidFill>
              <a:cs typeface="B Traffic" pitchFamily="2" charset="-78"/>
            </a:endParaRPr>
          </a:p>
          <a:p>
            <a:pPr>
              <a:buFont typeface="Wingdings" pitchFamily="2" charset="2"/>
              <a:buChar char="v"/>
            </a:pPr>
            <a:r>
              <a:rPr lang="fa-IR" sz="3500" b="1" dirty="0" smtClean="0">
                <a:solidFill>
                  <a:srgbClr val="0070C0"/>
                </a:solidFill>
                <a:cs typeface="B Traffic" pitchFamily="2" charset="-78"/>
              </a:rPr>
              <a:t> </a:t>
            </a:r>
            <a:r>
              <a:rPr lang="fa-IR" sz="3500" b="1" dirty="0" smtClean="0">
                <a:solidFill>
                  <a:srgbClr val="C00000"/>
                </a:solidFill>
                <a:cs typeface="B Traffic" pitchFamily="2" charset="-78"/>
              </a:rPr>
              <a:t>شرايط احراز شغل :</a:t>
            </a:r>
          </a:p>
          <a:p>
            <a:pPr algn="ctr"/>
            <a:r>
              <a:rPr lang="fa-IR" sz="3500" b="1" dirty="0" smtClean="0">
                <a:solidFill>
                  <a:srgbClr val="0070C0"/>
                </a:solidFill>
                <a:cs typeface="B Traffic" pitchFamily="2" charset="-78"/>
              </a:rPr>
              <a:t> با استفاده از اطلاعاتي كه در شرح شغل وجود دارد ميتوان شرايط احراز شغل را تعيين نمود . در شرايط احراز شاغل معمولا خصوصياتي لازم </a:t>
            </a:r>
            <a:r>
              <a:rPr lang="fa-IR" sz="3500" b="1" dirty="0" smtClean="0">
                <a:solidFill>
                  <a:srgbClr val="0070C0"/>
                </a:solidFill>
                <a:cs typeface="B Traffic" pitchFamily="2" charset="-78"/>
              </a:rPr>
              <a:t>  </a:t>
            </a:r>
            <a:r>
              <a:rPr lang="fa-IR" sz="3500" b="1" dirty="0" smtClean="0">
                <a:solidFill>
                  <a:srgbClr val="0070C0"/>
                </a:solidFill>
                <a:cs typeface="B Traffic" pitchFamily="2" charset="-78"/>
              </a:rPr>
              <a:t>جسمي ، فكري ، تخصصي ، اجتماعي و رفتاري هر شغل ذكر مي گردد .  </a:t>
            </a:r>
            <a:endParaRPr lang="en-US" sz="35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endParaRPr lang="fa-IR" sz="32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lstStyle/>
          <a:p>
            <a:r>
              <a:rPr lang="fa-IR" dirty="0" smtClean="0">
                <a:solidFill>
                  <a:srgbClr val="FFFF00"/>
                </a:solidFill>
                <a:cs typeface="B Traffic" pitchFamily="2" charset="-78"/>
              </a:rPr>
              <a:t>                    تقسيم كار </a:t>
            </a:r>
            <a:endParaRPr lang="fa-IR" dirty="0">
              <a:solidFill>
                <a:srgbClr val="FFFF00"/>
              </a:solidFill>
              <a:cs typeface="B Traffic" pitchFamily="2" charset="-78"/>
            </a:endParaRPr>
          </a:p>
        </p:txBody>
      </p:sp>
      <p:sp>
        <p:nvSpPr>
          <p:cNvPr id="4" name="Rectangle 3"/>
          <p:cNvSpPr/>
          <p:nvPr/>
        </p:nvSpPr>
        <p:spPr>
          <a:xfrm>
            <a:off x="381000" y="3657600"/>
            <a:ext cx="8458200" cy="2308324"/>
          </a:xfrm>
          <a:prstGeom prst="rect">
            <a:avLst/>
          </a:prstGeom>
        </p:spPr>
        <p:txBody>
          <a:bodyPr wrap="square">
            <a:spAutoFit/>
          </a:bodyPr>
          <a:lstStyle/>
          <a:p>
            <a:pPr algn="r">
              <a:lnSpc>
                <a:spcPct val="90000"/>
              </a:lnSpc>
              <a:buFontTx/>
              <a:buNone/>
            </a:pPr>
            <a:r>
              <a:rPr lang="fa-IR" sz="3200" b="1" dirty="0" smtClean="0">
                <a:solidFill>
                  <a:srgbClr val="92D050"/>
                </a:solidFill>
                <a:cs typeface="B Traffic" pitchFamily="2" charset="-78"/>
              </a:rPr>
              <a:t>حجم کار </a:t>
            </a:r>
            <a:r>
              <a:rPr lang="fa-IR" sz="3200" b="1" dirty="0" smtClean="0">
                <a:cs typeface="B Traffic" pitchFamily="2" charset="-78"/>
              </a:rPr>
              <a:t>: عبارت است از مقدار کاری که سرپرست </a:t>
            </a:r>
            <a:endParaRPr lang="fa-IR" sz="3200" b="1" dirty="0" smtClean="0">
              <a:cs typeface="B Traffic" pitchFamily="2" charset="-78"/>
            </a:endParaRPr>
          </a:p>
          <a:p>
            <a:pPr algn="r">
              <a:lnSpc>
                <a:spcPct val="90000"/>
              </a:lnSpc>
              <a:buFontTx/>
              <a:buNone/>
            </a:pPr>
            <a:r>
              <a:rPr lang="fa-IR" sz="3200" b="1" dirty="0" smtClean="0">
                <a:cs typeface="B Traffic" pitchFamily="2" charset="-78"/>
              </a:rPr>
              <a:t>و </a:t>
            </a:r>
            <a:r>
              <a:rPr lang="fa-IR" sz="3200" b="1" dirty="0" smtClean="0">
                <a:cs typeface="B Traffic" pitchFamily="2" charset="-78"/>
              </a:rPr>
              <a:t>افراد تحت نظارت او باید در مدت یک روز  یا یک هفته انجام دهد لذا تقسیم کار بین افراد با رعایت اعتدال باید صورت گیرد بطوری که همه افراد در انجام وظایف سازمانی بطور یکسان شریک باشند.</a:t>
            </a:r>
            <a:endParaRPr lang="en-US" sz="3200" b="1" dirty="0">
              <a:cs typeface="B Traffic" pitchFamily="2" charset="-78"/>
            </a:endParaRPr>
          </a:p>
        </p:txBody>
      </p:sp>
      <p:sp>
        <p:nvSpPr>
          <p:cNvPr id="6" name="Rectangle 5"/>
          <p:cNvSpPr/>
          <p:nvPr/>
        </p:nvSpPr>
        <p:spPr>
          <a:xfrm>
            <a:off x="304800" y="1447800"/>
            <a:ext cx="8534400" cy="1384995"/>
          </a:xfrm>
          <a:prstGeom prst="rect">
            <a:avLst/>
          </a:prstGeom>
        </p:spPr>
        <p:txBody>
          <a:bodyPr wrap="square">
            <a:spAutoFit/>
          </a:bodyPr>
          <a:lstStyle/>
          <a:p>
            <a:pPr algn="r"/>
            <a:r>
              <a:rPr lang="fa-IR" sz="2800" b="1" dirty="0" smtClean="0">
                <a:cs typeface="B Traffic" pitchFamily="2" charset="-78"/>
              </a:rPr>
              <a:t> در يك شغل يك نفره تمام كارها توسط صاحب شغل براي نيل به هدفهاي خود انجام مي شود . اما وقتي كار گسترده تر شد،اين كار عملي نيست .</a:t>
            </a:r>
            <a:endParaRPr lang="en-US" sz="2800"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lstStyle/>
          <a:p>
            <a:r>
              <a:rPr lang="fa-IR" dirty="0" smtClean="0">
                <a:solidFill>
                  <a:srgbClr val="FFFF00"/>
                </a:solidFill>
                <a:cs typeface="B Traffic" pitchFamily="2" charset="-78"/>
              </a:rPr>
              <a:t>                    </a:t>
            </a:r>
            <a:r>
              <a:rPr lang="fa-IR" dirty="0" smtClean="0">
                <a:solidFill>
                  <a:srgbClr val="C00000"/>
                </a:solidFill>
                <a:cs typeface="B Traffic" pitchFamily="2" charset="-78"/>
              </a:rPr>
              <a:t>تقسيم كار </a:t>
            </a:r>
            <a:endParaRPr lang="fa-IR" dirty="0">
              <a:solidFill>
                <a:srgbClr val="C00000"/>
              </a:solidFill>
              <a:cs typeface="B Traffic" pitchFamily="2" charset="-78"/>
            </a:endParaRPr>
          </a:p>
        </p:txBody>
      </p:sp>
      <p:sp>
        <p:nvSpPr>
          <p:cNvPr id="3" name="Subtitle 2"/>
          <p:cNvSpPr>
            <a:spLocks noGrp="1"/>
          </p:cNvSpPr>
          <p:nvPr>
            <p:ph type="subTitle" idx="1"/>
          </p:nvPr>
        </p:nvSpPr>
        <p:spPr>
          <a:xfrm>
            <a:off x="381000" y="1066800"/>
            <a:ext cx="8458200" cy="4267200"/>
          </a:xfrm>
        </p:spPr>
        <p:txBody>
          <a:bodyPr>
            <a:noAutofit/>
          </a:bodyPr>
          <a:lstStyle/>
          <a:p>
            <a:pPr algn="ctr">
              <a:buFont typeface="Wingdings" pitchFamily="2" charset="2"/>
              <a:buChar char="v"/>
            </a:pPr>
            <a:r>
              <a:rPr lang="fa-IR" sz="2800" b="1" dirty="0" smtClean="0">
                <a:solidFill>
                  <a:srgbClr val="0070C0"/>
                </a:solidFill>
                <a:cs typeface="B Traffic" pitchFamily="2" charset="-78"/>
              </a:rPr>
              <a:t>فعاليتهاي سازمان به وظايف كوچكتر تقسيم مي شود </a:t>
            </a:r>
            <a:r>
              <a:rPr lang="fa-IR" sz="2800" b="1" dirty="0" smtClean="0">
                <a:solidFill>
                  <a:srgbClr val="0070C0"/>
                </a:solidFill>
                <a:cs typeface="B Traffic" pitchFamily="2" charset="-78"/>
              </a:rPr>
              <a:t>.</a:t>
            </a:r>
          </a:p>
          <a:p>
            <a:pPr algn="ctr"/>
            <a:r>
              <a:rPr lang="fa-IR" sz="2800" b="1" dirty="0" smtClean="0">
                <a:solidFill>
                  <a:srgbClr val="0070C0"/>
                </a:solidFill>
                <a:cs typeface="B Traffic" pitchFamily="2" charset="-78"/>
              </a:rPr>
              <a:t> ومديران </a:t>
            </a:r>
            <a:r>
              <a:rPr lang="fa-IR" sz="2800" b="1" dirty="0" smtClean="0">
                <a:solidFill>
                  <a:srgbClr val="0070C0"/>
                </a:solidFill>
                <a:cs typeface="B Traffic" pitchFamily="2" charset="-78"/>
              </a:rPr>
              <a:t>و كاركنان بر حوزه هاي ويژه كاري تمركز مي </a:t>
            </a:r>
            <a:r>
              <a:rPr lang="fa-IR" sz="2800" b="1" dirty="0" smtClean="0">
                <a:solidFill>
                  <a:srgbClr val="0070C0"/>
                </a:solidFill>
                <a:cs typeface="B Traffic" pitchFamily="2" charset="-78"/>
              </a:rPr>
              <a:t>كنند. </a:t>
            </a:r>
            <a:r>
              <a:rPr lang="fa-IR" sz="2800" b="1" dirty="0" smtClean="0">
                <a:solidFill>
                  <a:srgbClr val="0070C0"/>
                </a:solidFill>
                <a:cs typeface="B Traffic" pitchFamily="2" charset="-78"/>
              </a:rPr>
              <a:t>در نتيجه زمينه هاي تخصصي آنان پرورش مي يابد و كارايي سازمان بالا مي رود. </a:t>
            </a:r>
          </a:p>
          <a:p>
            <a:pPr algn="ctr">
              <a:buFont typeface="Wingdings" pitchFamily="2" charset="2"/>
              <a:buChar char="v"/>
            </a:pPr>
            <a:endParaRPr lang="fa-IR" sz="2800" b="1" dirty="0" smtClean="0">
              <a:solidFill>
                <a:srgbClr val="0070C0"/>
              </a:solidFill>
              <a:cs typeface="B Traffic" pitchFamily="2" charset="-78"/>
            </a:endParaRPr>
          </a:p>
          <a:p>
            <a:pPr algn="ctr">
              <a:buFont typeface="Wingdings" pitchFamily="2" charset="2"/>
              <a:buChar char="v"/>
            </a:pPr>
            <a:endParaRPr lang="fa-IR" sz="2800" b="1" dirty="0" smtClean="0">
              <a:solidFill>
                <a:srgbClr val="0070C0"/>
              </a:solidFill>
              <a:cs typeface="B Traffic" pitchFamily="2" charset="-78"/>
            </a:endParaRPr>
          </a:p>
          <a:p>
            <a:pPr algn="ctr"/>
            <a:r>
              <a:rPr lang="fa-IR" sz="2800" b="1" dirty="0" smtClean="0">
                <a:solidFill>
                  <a:srgbClr val="0070C0"/>
                </a:solidFill>
                <a:cs typeface="B Traffic" pitchFamily="2" charset="-78"/>
              </a:rPr>
              <a:t> </a:t>
            </a:r>
            <a:r>
              <a:rPr lang="fa-IR" sz="2800" b="1" dirty="0" smtClean="0">
                <a:solidFill>
                  <a:srgbClr val="C00000"/>
                </a:solidFill>
                <a:cs typeface="B Traffic" pitchFamily="2" charset="-78"/>
              </a:rPr>
              <a:t>آدام اسميت </a:t>
            </a:r>
            <a:r>
              <a:rPr lang="fa-IR" sz="2800" b="1" dirty="0" smtClean="0">
                <a:solidFill>
                  <a:srgbClr val="0070C0"/>
                </a:solidFill>
                <a:cs typeface="B Traffic" pitchFamily="2" charset="-78"/>
              </a:rPr>
              <a:t>از اولين پيشنهاد دهندگان تقسيم كار بود .</a:t>
            </a:r>
          </a:p>
          <a:p>
            <a:pPr algn="ctr"/>
            <a:r>
              <a:rPr lang="fa-IR" sz="2800" b="1" dirty="0" smtClean="0">
                <a:solidFill>
                  <a:srgbClr val="0070C0"/>
                </a:solidFill>
                <a:cs typeface="B Traffic" pitchFamily="2" charset="-78"/>
              </a:rPr>
              <a:t>( يك كارگر روزي 20 و گروه 10نفري4800 سنجاق توليد كردند ). </a:t>
            </a:r>
          </a:p>
          <a:p>
            <a:pPr algn="ctr"/>
            <a:r>
              <a:rPr lang="fa-IR" sz="2800" b="1" dirty="0" smtClean="0">
                <a:solidFill>
                  <a:srgbClr val="0070C0"/>
                </a:solidFill>
                <a:cs typeface="B Traffic" pitchFamily="2" charset="-78"/>
              </a:rPr>
              <a:t>  </a:t>
            </a:r>
            <a:endParaRPr lang="en-US" sz="2800" b="1" dirty="0" smtClean="0">
              <a:solidFill>
                <a:srgbClr val="0070C0"/>
              </a:solidFill>
              <a:cs typeface="B Traffic" pitchFamily="2" charset="-78"/>
            </a:endParaRPr>
          </a:p>
          <a:p>
            <a:endParaRPr lang="en-US" sz="2800" b="1" dirty="0" smtClean="0">
              <a:solidFill>
                <a:srgbClr val="0070C0"/>
              </a:solidFill>
              <a:cs typeface="B Traffic" pitchFamily="2" charset="-78"/>
            </a:endParaRPr>
          </a:p>
          <a:p>
            <a:endParaRPr lang="en-US" sz="2800" b="1" dirty="0" smtClean="0">
              <a:solidFill>
                <a:srgbClr val="0070C0"/>
              </a:solidFill>
              <a:cs typeface="B Traffic" pitchFamily="2" charset="-78"/>
            </a:endParaRPr>
          </a:p>
          <a:p>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a:bodyPr>
          <a:lstStyle/>
          <a:p>
            <a:r>
              <a:rPr lang="fa-IR" sz="3600" dirty="0" smtClean="0">
                <a:solidFill>
                  <a:srgbClr val="C00000"/>
                </a:solidFill>
                <a:cs typeface="B Traffic" pitchFamily="2" charset="-78"/>
              </a:rPr>
              <a:t>        مباني تقسيم كار و طبقه بندي وظايف   </a:t>
            </a:r>
            <a:endParaRPr lang="fa-IR" sz="3600" dirty="0">
              <a:solidFill>
                <a:srgbClr val="C00000"/>
              </a:solidFill>
              <a:cs typeface="B Traffic" pitchFamily="2" charset="-78"/>
            </a:endParaRPr>
          </a:p>
        </p:txBody>
      </p:sp>
      <p:sp>
        <p:nvSpPr>
          <p:cNvPr id="3" name="Subtitle 2"/>
          <p:cNvSpPr>
            <a:spLocks noGrp="1"/>
          </p:cNvSpPr>
          <p:nvPr>
            <p:ph type="subTitle" idx="1"/>
          </p:nvPr>
        </p:nvSpPr>
        <p:spPr>
          <a:xfrm>
            <a:off x="304800" y="762000"/>
            <a:ext cx="8610600" cy="6096000"/>
          </a:xfrm>
        </p:spPr>
        <p:txBody>
          <a:bodyPr>
            <a:noAutofit/>
          </a:bodyPr>
          <a:lstStyle/>
          <a:p>
            <a:pPr algn="ctr"/>
            <a:r>
              <a:rPr lang="fa-IR" sz="2400" b="1" dirty="0" smtClean="0">
                <a:solidFill>
                  <a:srgbClr val="FF0000"/>
                </a:solidFill>
                <a:cs typeface="B Traffic" pitchFamily="2" charset="-78"/>
              </a:rPr>
              <a:t>پيروان مكتب كلاسيك از يكي يا تركيبي از چهار اصل پيروي مي كنند </a:t>
            </a:r>
            <a:r>
              <a:rPr lang="fa-IR" sz="2400" b="1" dirty="0" smtClean="0">
                <a:solidFill>
                  <a:srgbClr val="0070C0"/>
                </a:solidFill>
                <a:cs typeface="B Traffic" pitchFamily="2" charset="-78"/>
              </a:rPr>
              <a:t>.</a:t>
            </a:r>
          </a:p>
          <a:p>
            <a:pPr algn="ctr"/>
            <a:endParaRPr lang="fa-IR" sz="2400" b="1" dirty="0" smtClean="0">
              <a:solidFill>
                <a:srgbClr val="0070C0"/>
              </a:solidFill>
              <a:cs typeface="B Traffic" pitchFamily="2" charset="-78"/>
            </a:endParaRPr>
          </a:p>
          <a:p>
            <a:pPr algn="ctr">
              <a:buFont typeface="Wingdings" pitchFamily="2" charset="2"/>
              <a:buChar char="q"/>
            </a:pPr>
            <a:r>
              <a:rPr lang="fa-IR" sz="2400" b="1" dirty="0" smtClean="0">
                <a:solidFill>
                  <a:srgbClr val="0070C0"/>
                </a:solidFill>
                <a:cs typeface="B Traffic" pitchFamily="2" charset="-78"/>
              </a:rPr>
              <a:t> آ – </a:t>
            </a:r>
            <a:r>
              <a:rPr lang="fa-IR" sz="2400" b="1" dirty="0" smtClean="0">
                <a:solidFill>
                  <a:srgbClr val="C00000"/>
                </a:solidFill>
                <a:cs typeface="B Traffic" pitchFamily="2" charset="-78"/>
              </a:rPr>
              <a:t>تقسيم كار بر مبناي هدف </a:t>
            </a:r>
            <a:r>
              <a:rPr lang="fa-IR" sz="2400" b="1" dirty="0" smtClean="0">
                <a:solidFill>
                  <a:srgbClr val="0070C0"/>
                </a:solidFill>
                <a:cs typeface="B Traffic" pitchFamily="2" charset="-78"/>
              </a:rPr>
              <a:t>:  كليه افرادي كه  براي يك فعاليت انجام  وظيفه مي كنند بايد در يك رده يا قسمت متمركز شوند . </a:t>
            </a:r>
          </a:p>
          <a:p>
            <a:pPr algn="ctr"/>
            <a:r>
              <a:rPr lang="fa-IR" sz="2400" b="1" dirty="0" smtClean="0">
                <a:solidFill>
                  <a:srgbClr val="0070C0"/>
                </a:solidFill>
                <a:cs typeface="B Traffic" pitchFamily="2" charset="-78"/>
              </a:rPr>
              <a:t>  ( دفاع از كشور –نيروي زميني ،هوايي ، دريايي )</a:t>
            </a:r>
          </a:p>
          <a:p>
            <a:pPr algn="ctr"/>
            <a:endParaRPr lang="fa-IR" sz="2400" b="1" dirty="0" smtClean="0">
              <a:solidFill>
                <a:srgbClr val="0070C0"/>
              </a:solidFill>
              <a:cs typeface="B Traffic" pitchFamily="2" charset="-78"/>
            </a:endParaRPr>
          </a:p>
          <a:p>
            <a:pPr algn="ctr">
              <a:buFont typeface="Wingdings" pitchFamily="2" charset="2"/>
              <a:buChar char="q"/>
            </a:pPr>
            <a:r>
              <a:rPr lang="fa-IR" sz="2400" b="1" dirty="0" smtClean="0">
                <a:solidFill>
                  <a:srgbClr val="0070C0"/>
                </a:solidFill>
                <a:cs typeface="B Traffic" pitchFamily="2" charset="-78"/>
              </a:rPr>
              <a:t>ب- </a:t>
            </a:r>
            <a:r>
              <a:rPr lang="fa-IR" sz="2400" b="1" dirty="0" smtClean="0">
                <a:solidFill>
                  <a:srgbClr val="C00000"/>
                </a:solidFill>
                <a:cs typeface="B Traffic" pitchFamily="2" charset="-78"/>
              </a:rPr>
              <a:t>تقسيم كار بر مبناي نوع فعاليت </a:t>
            </a:r>
            <a:r>
              <a:rPr lang="fa-IR" sz="2400" b="1" dirty="0" smtClean="0">
                <a:solidFill>
                  <a:srgbClr val="0070C0"/>
                </a:solidFill>
                <a:cs typeface="B Traffic" pitchFamily="2" charset="-78"/>
              </a:rPr>
              <a:t>: كليه فعاليتهايي كه به يك نوع تخصص و اطلاعات احتياج دارند ، در يك گروه متمركز مي شوند ،</a:t>
            </a:r>
          </a:p>
          <a:p>
            <a:pPr algn="ctr"/>
            <a:r>
              <a:rPr lang="fa-IR" sz="2400" b="1" dirty="0" smtClean="0">
                <a:solidFill>
                  <a:srgbClr val="0070C0"/>
                </a:solidFill>
                <a:cs typeface="B Traffic" pitchFamily="2" charset="-78"/>
              </a:rPr>
              <a:t>  (اطلاعات جمع آوري شده براي دفاع در اختيار هر سه نيرو قرار گيرد )</a:t>
            </a:r>
          </a:p>
          <a:p>
            <a:pPr algn="ctr"/>
            <a:r>
              <a:rPr lang="fa-IR" sz="2400" b="1" dirty="0" smtClean="0">
                <a:solidFill>
                  <a:srgbClr val="0070C0"/>
                </a:solidFill>
                <a:cs typeface="B Traffic" pitchFamily="2" charset="-78"/>
              </a:rPr>
              <a:t> </a:t>
            </a:r>
          </a:p>
          <a:p>
            <a:pPr algn="ctr">
              <a:buFont typeface="Wingdings" pitchFamily="2" charset="2"/>
              <a:buChar char="q"/>
            </a:pPr>
            <a:r>
              <a:rPr lang="fa-IR" sz="2400" b="1" dirty="0" smtClean="0">
                <a:solidFill>
                  <a:srgbClr val="0070C0"/>
                </a:solidFill>
                <a:cs typeface="B Traffic" pitchFamily="2" charset="-78"/>
              </a:rPr>
              <a:t> ج-</a:t>
            </a:r>
            <a:r>
              <a:rPr lang="fa-IR" sz="2400" b="1" dirty="0" smtClean="0">
                <a:solidFill>
                  <a:srgbClr val="C00000"/>
                </a:solidFill>
                <a:cs typeface="B Traffic" pitchFamily="2" charset="-78"/>
              </a:rPr>
              <a:t>تقسيم كار بر مبناي مشتري</a:t>
            </a:r>
            <a:r>
              <a:rPr lang="fa-IR" sz="2400" b="1" dirty="0" smtClean="0">
                <a:solidFill>
                  <a:srgbClr val="0070C0"/>
                </a:solidFill>
                <a:cs typeface="B Traffic" pitchFamily="2" charset="-78"/>
              </a:rPr>
              <a:t>:  كليه فعاليتهايي كه به يك طبقه بخصوص از مردم مربوط مي گردد بايد در يك دسته قرار بگيرد . معلمان ابتدايي</a:t>
            </a:r>
          </a:p>
          <a:p>
            <a:pPr algn="ctr"/>
            <a:r>
              <a:rPr lang="fa-IR" sz="2400" b="1" dirty="0" smtClean="0">
                <a:solidFill>
                  <a:srgbClr val="0070C0"/>
                </a:solidFill>
                <a:cs typeface="B Traffic" pitchFamily="2" charset="-78"/>
              </a:rPr>
              <a:t> </a:t>
            </a:r>
          </a:p>
          <a:p>
            <a:pPr algn="ctr">
              <a:buFont typeface="Wingdings" pitchFamily="2" charset="2"/>
              <a:buChar char="q"/>
            </a:pPr>
            <a:r>
              <a:rPr lang="fa-IR" sz="2400" b="1" dirty="0" smtClean="0">
                <a:solidFill>
                  <a:srgbClr val="0070C0"/>
                </a:solidFill>
                <a:cs typeface="B Traffic" pitchFamily="2" charset="-78"/>
              </a:rPr>
              <a:t>د- </a:t>
            </a:r>
            <a:r>
              <a:rPr lang="fa-IR" sz="2400" b="1" dirty="0" smtClean="0">
                <a:solidFill>
                  <a:srgbClr val="C00000"/>
                </a:solidFill>
                <a:cs typeface="B Traffic" pitchFamily="2" charset="-78"/>
              </a:rPr>
              <a:t>تقسيم كار بر مبناي منطقه جغرافيايي</a:t>
            </a:r>
            <a:r>
              <a:rPr lang="fa-IR" sz="2400" b="1" dirty="0" smtClean="0">
                <a:solidFill>
                  <a:srgbClr val="0070C0"/>
                </a:solidFill>
                <a:cs typeface="B Traffic" pitchFamily="2" charset="-78"/>
              </a:rPr>
              <a:t>: كليه فعاليتهايي كه در يك منطقه وجود دارد بايد تحت نظارت يك رهبر و يا مدير قرارگيرد.    </a:t>
            </a:r>
          </a:p>
          <a:p>
            <a:pPr algn="ctr"/>
            <a:r>
              <a:rPr lang="fa-IR" sz="2400" b="1" dirty="0" smtClean="0">
                <a:solidFill>
                  <a:srgbClr val="0070C0"/>
                </a:solidFill>
                <a:cs typeface="B Traffic" pitchFamily="2" charset="-78"/>
              </a:rPr>
              <a:t>  </a:t>
            </a:r>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endParaRPr lang="fa-IR" sz="24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fontScale="90000"/>
          </a:bodyPr>
          <a:lstStyle/>
          <a:p>
            <a:r>
              <a:rPr lang="fa-IR" dirty="0" smtClean="0">
                <a:solidFill>
                  <a:srgbClr val="FFFF00"/>
                </a:solidFill>
                <a:cs typeface="B Traffic" pitchFamily="2" charset="-78"/>
              </a:rPr>
              <a:t>                     </a:t>
            </a:r>
            <a:r>
              <a:rPr lang="fa-IR" sz="6600" dirty="0" smtClean="0">
                <a:solidFill>
                  <a:srgbClr val="FFFF00"/>
                </a:solidFill>
                <a:cs typeface="B Traffic" pitchFamily="2" charset="-78"/>
              </a:rPr>
              <a:t>مطالعه كار               </a:t>
            </a:r>
            <a:endParaRPr lang="fa-IR" sz="6600" dirty="0">
              <a:solidFill>
                <a:srgbClr val="FFFF00"/>
              </a:solidFill>
              <a:cs typeface="B Traffic" pitchFamily="2" charset="-78"/>
            </a:endParaRPr>
          </a:p>
        </p:txBody>
      </p:sp>
      <p:sp>
        <p:nvSpPr>
          <p:cNvPr id="3" name="Subtitle 2"/>
          <p:cNvSpPr>
            <a:spLocks noGrp="1"/>
          </p:cNvSpPr>
          <p:nvPr>
            <p:ph type="subTitle" idx="1"/>
          </p:nvPr>
        </p:nvSpPr>
        <p:spPr>
          <a:xfrm>
            <a:off x="0" y="838200"/>
            <a:ext cx="8839200" cy="6019800"/>
          </a:xfrm>
        </p:spPr>
        <p:txBody>
          <a:bodyPr>
            <a:normAutofit/>
          </a:bodyPr>
          <a:lstStyle/>
          <a:p>
            <a:pPr algn="ctr">
              <a:buFont typeface="Wingdings" pitchFamily="2" charset="2"/>
              <a:buChar char="§"/>
            </a:pPr>
            <a:r>
              <a:rPr lang="fa-IR" sz="2400" b="1" dirty="0" smtClean="0">
                <a:cs typeface="B Traffic" pitchFamily="2" charset="-78"/>
              </a:rPr>
              <a:t>      </a:t>
            </a:r>
            <a:r>
              <a:rPr lang="fa-IR" sz="2400" b="1" dirty="0" smtClean="0">
                <a:solidFill>
                  <a:srgbClr val="0070C0"/>
                </a:solidFill>
                <a:cs typeface="B Traffic" pitchFamily="2" charset="-78"/>
              </a:rPr>
              <a:t>یکی از اهداف هر سازمانی دستیابی به کارایی بیشتر است . </a:t>
            </a:r>
          </a:p>
          <a:p>
            <a:pPr algn="ctr"/>
            <a:r>
              <a:rPr lang="fa-IR" sz="2400" b="1" dirty="0" smtClean="0">
                <a:solidFill>
                  <a:srgbClr val="0070C0"/>
                </a:solidFill>
                <a:cs typeface="B Traffic" pitchFamily="2" charset="-78"/>
              </a:rPr>
              <a:t>    نیروی انسانی یکی از مهمترین و حیاتی ترین منابع در اختیار مدیریت </a:t>
            </a:r>
            <a:r>
              <a:rPr lang="fa-IR" sz="2400" b="1" dirty="0" smtClean="0">
                <a:solidFill>
                  <a:srgbClr val="0070C0"/>
                </a:solidFill>
                <a:cs typeface="B Traffic" pitchFamily="2" charset="-78"/>
              </a:rPr>
              <a:t>  </a:t>
            </a:r>
          </a:p>
          <a:p>
            <a:pPr algn="ctr"/>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قرار  </a:t>
            </a:r>
            <a:r>
              <a:rPr lang="fa-IR" sz="2400" b="1" dirty="0" smtClean="0">
                <a:solidFill>
                  <a:srgbClr val="0070C0"/>
                </a:solidFill>
                <a:cs typeface="B Traffic" pitchFamily="2" charset="-78"/>
              </a:rPr>
              <a:t>دارد که باید حداکثر استفاده صحیح از این منبع مورد توجه </a:t>
            </a:r>
            <a:endParaRPr lang="fa-IR" sz="2400" b="1" dirty="0" smtClean="0">
              <a:solidFill>
                <a:srgbClr val="0070C0"/>
              </a:solidFill>
              <a:cs typeface="B Traffic" pitchFamily="2" charset="-78"/>
            </a:endParaRPr>
          </a:p>
          <a:p>
            <a:pPr algn="ctr"/>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مدیریت قرارگیرد </a:t>
            </a:r>
            <a:endParaRPr lang="fa-IR" sz="2400" b="1" dirty="0" smtClean="0">
              <a:solidFill>
                <a:srgbClr val="0070C0"/>
              </a:solidFill>
              <a:cs typeface="B Traffic" pitchFamily="2" charset="-78"/>
            </a:endParaRPr>
          </a:p>
          <a:p>
            <a:pPr algn="ctr">
              <a:buFont typeface="Wingdings" pitchFamily="2" charset="2"/>
              <a:buChar char="§"/>
            </a:pPr>
            <a:r>
              <a:rPr lang="fa-IR" sz="2400" b="1" dirty="0" smtClean="0">
                <a:solidFill>
                  <a:srgbClr val="0070C0"/>
                </a:solidFill>
                <a:cs typeface="B Traffic" pitchFamily="2" charset="-78"/>
              </a:rPr>
              <a:t>  شيوه علمي بررسي و تجزيه و تحليل كار بطور منظم ،كه موجب حذف فعاليتهاي غير ضرور ي و  رسيدن به روشهايي انجام كارمي شود . </a:t>
            </a:r>
          </a:p>
          <a:p>
            <a:pPr algn="ctr"/>
            <a:r>
              <a:rPr lang="fa-IR" sz="2400" b="1" dirty="0" smtClean="0">
                <a:cs typeface="B Traffic" pitchFamily="2" charset="-78"/>
              </a:rPr>
              <a:t>  </a:t>
            </a:r>
            <a:endParaRPr lang="fa-IR" sz="2400" b="1" dirty="0">
              <a:cs typeface="B Traffic" pitchFamily="2" charset="-78"/>
            </a:endParaRPr>
          </a:p>
        </p:txBody>
      </p:sp>
      <p:sp>
        <p:nvSpPr>
          <p:cNvPr id="4" name="Title 1"/>
          <p:cNvSpPr txBox="1">
            <a:spLocks/>
          </p:cNvSpPr>
          <p:nvPr/>
        </p:nvSpPr>
        <p:spPr>
          <a:xfrm>
            <a:off x="0" y="3276600"/>
            <a:ext cx="9144000" cy="9906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5600" b="1"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0 Badr" pitchFamily="2" charset="-78"/>
              </a:rPr>
              <a:t>        هدفهاي مطالعه كار </a:t>
            </a:r>
            <a:endParaRPr kumimoji="0" lang="fa-IR" sz="5600" b="1" i="0" u="none" strike="noStrike" kern="1200" cap="none" spc="0" normalizeH="0" baseline="0" noProof="0" dirty="0">
              <a:ln>
                <a:noFill/>
              </a:ln>
              <a:solidFill>
                <a:srgbClr val="FFFF00"/>
              </a:solidFill>
              <a:effectLst>
                <a:outerShdw blurRad="38100" dist="25400" dir="5400000" algn="tl" rotWithShape="0">
                  <a:srgbClr val="000000">
                    <a:alpha val="43000"/>
                  </a:srgbClr>
                </a:outerShdw>
              </a:effectLst>
              <a:uLnTx/>
              <a:uFillTx/>
              <a:latin typeface="+mj-lt"/>
              <a:ea typeface="+mj-ea"/>
              <a:cs typeface="0 Badr" pitchFamily="2" charset="-78"/>
            </a:endParaRPr>
          </a:p>
        </p:txBody>
      </p:sp>
      <p:sp>
        <p:nvSpPr>
          <p:cNvPr id="5" name="Rectangle 4"/>
          <p:cNvSpPr/>
          <p:nvPr/>
        </p:nvSpPr>
        <p:spPr>
          <a:xfrm>
            <a:off x="381000" y="4495800"/>
            <a:ext cx="8458200" cy="1938992"/>
          </a:xfrm>
          <a:prstGeom prst="rect">
            <a:avLst/>
          </a:prstGeom>
        </p:spPr>
        <p:txBody>
          <a:bodyPr wrap="square">
            <a:spAutoFit/>
          </a:bodyPr>
          <a:lstStyle/>
          <a:p>
            <a:pPr algn="r" rtl="1">
              <a:buFont typeface="Wingdings" pitchFamily="2" charset="2"/>
              <a:buChar char="q"/>
            </a:pPr>
            <a:r>
              <a:rPr lang="en-US" sz="2400" b="1" dirty="0" smtClean="0">
                <a:cs typeface="B Traffic" pitchFamily="2" charset="-78"/>
              </a:rPr>
              <a:t> </a:t>
            </a:r>
            <a:r>
              <a:rPr lang="fa-IR" sz="2400" b="1" dirty="0" smtClean="0">
                <a:cs typeface="B Traffic" pitchFamily="2" charset="-78"/>
              </a:rPr>
              <a:t>استفاده از نيروي انساني </a:t>
            </a:r>
          </a:p>
          <a:p>
            <a:pPr algn="r" rtl="1"/>
            <a:endParaRPr lang="fa-IR" sz="2400" b="1" dirty="0" smtClean="0">
              <a:cs typeface="B Traffic" pitchFamily="2" charset="-78"/>
            </a:endParaRPr>
          </a:p>
          <a:p>
            <a:pPr algn="r" rtl="1">
              <a:buFont typeface="Wingdings" pitchFamily="2" charset="2"/>
              <a:buChar char="q"/>
            </a:pPr>
            <a:r>
              <a:rPr lang="en-US" sz="2400" b="1" dirty="0" smtClean="0">
                <a:cs typeface="B Traffic" pitchFamily="2" charset="-78"/>
              </a:rPr>
              <a:t> </a:t>
            </a:r>
            <a:r>
              <a:rPr lang="fa-IR" sz="2400" b="1" dirty="0" smtClean="0">
                <a:cs typeface="B Traffic" pitchFamily="2" charset="-78"/>
              </a:rPr>
              <a:t>استفاده موثر از تجهيزات و مواد اوليه </a:t>
            </a:r>
          </a:p>
          <a:p>
            <a:pPr algn="r" rtl="1">
              <a:buFont typeface="Arial" pitchFamily="34" charset="0"/>
              <a:buChar char="•"/>
            </a:pPr>
            <a:endParaRPr lang="fa-IR" sz="2400" b="1" dirty="0" smtClean="0">
              <a:cs typeface="B Traffic" pitchFamily="2" charset="-78"/>
            </a:endParaRPr>
          </a:p>
          <a:p>
            <a:pPr algn="r" rtl="1">
              <a:buFont typeface="Wingdings" pitchFamily="2" charset="2"/>
              <a:buChar char="q"/>
            </a:pPr>
            <a:r>
              <a:rPr lang="en-US" sz="2400" b="1" dirty="0" smtClean="0">
                <a:cs typeface="B Traffic" pitchFamily="2" charset="-78"/>
              </a:rPr>
              <a:t> </a:t>
            </a:r>
            <a:r>
              <a:rPr lang="fa-IR" sz="2400" b="1" dirty="0" smtClean="0">
                <a:cs typeface="B Traffic" pitchFamily="2" charset="-78"/>
              </a:rPr>
              <a:t>عملكرد مطلوب تجهيزات و مواداوليه ونيروي انساني </a:t>
            </a:r>
            <a:endParaRPr lang="fa-IR" sz="2400" b="1" dirty="0">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4" end="4"/>
                                            </p:txEl>
                                          </p:spTgt>
                                        </p:tgtEl>
                                        <p:attrNameLst>
                                          <p:attrName>style.visibility</p:attrName>
                                        </p:attrNameLst>
                                      </p:cBhvr>
                                      <p:to>
                                        <p:strVal val="visible"/>
                                      </p:to>
                                    </p:set>
                                    <p:anim calcmode="lin" valueType="num">
                                      <p:cBhvr additive="base">
                                        <p:cTn id="6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normAutofit/>
          </a:bodyPr>
          <a:lstStyle/>
          <a:p>
            <a:r>
              <a:rPr lang="fa-IR" dirty="0" smtClean="0">
                <a:solidFill>
                  <a:srgbClr val="FFFF00"/>
                </a:solidFill>
                <a:cs typeface="B Traffic" pitchFamily="2" charset="-78"/>
              </a:rPr>
              <a:t>         اصول اساسي تقسيم كار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304800" y="1066800"/>
            <a:ext cx="8534400" cy="5791200"/>
          </a:xfrm>
        </p:spPr>
        <p:txBody>
          <a:bodyPr>
            <a:normAutofit/>
          </a:bodyPr>
          <a:lstStyle/>
          <a:p>
            <a:pPr algn="ctr">
              <a:buFont typeface="Wingdings" pitchFamily="2" charset="2"/>
              <a:buChar char="v"/>
            </a:pPr>
            <a:endParaRPr lang="fa-IR" sz="2800" b="1" dirty="0" smtClean="0">
              <a:solidFill>
                <a:srgbClr val="0070C0"/>
              </a:solidFill>
              <a:cs typeface="B Traffic" pitchFamily="2" charset="-78"/>
            </a:endParaRPr>
          </a:p>
          <a:p>
            <a:pPr algn="ctr">
              <a:buFont typeface="Wingdings" pitchFamily="2" charset="2"/>
              <a:buChar char="v"/>
            </a:pPr>
            <a:r>
              <a:rPr lang="fa-IR" sz="2800" b="1" dirty="0" smtClean="0">
                <a:solidFill>
                  <a:srgbClr val="0070C0"/>
                </a:solidFill>
                <a:cs typeface="B Traffic" pitchFamily="2" charset="-78"/>
              </a:rPr>
              <a:t> مدير بايد عوامل كارايي موثر،اهميت نسبي هريك را بداند و با تركيب وتلفيق  آنها در طبقه بندي وظايف و تشكيل سازمان جوابگوي نيازهاي متعدد باشد . </a:t>
            </a:r>
          </a:p>
          <a:p>
            <a:pPr algn="ctr">
              <a:buFont typeface="Wingdings" pitchFamily="2" charset="2"/>
              <a:buChar char="v"/>
            </a:pPr>
            <a:endParaRPr lang="fa-IR" sz="2800" b="1" dirty="0" smtClean="0">
              <a:solidFill>
                <a:srgbClr val="0070C0"/>
              </a:solidFill>
              <a:cs typeface="B Traffic" pitchFamily="2" charset="-78"/>
            </a:endParaRPr>
          </a:p>
          <a:p>
            <a:pPr algn="ctr">
              <a:buFont typeface="Wingdings" pitchFamily="2" charset="2"/>
              <a:buChar char="v"/>
            </a:pPr>
            <a:endParaRPr lang="fa-IR" sz="2800" b="1" dirty="0" smtClean="0">
              <a:solidFill>
                <a:srgbClr val="0070C0"/>
              </a:solidFill>
              <a:cs typeface="B Traffic" pitchFamily="2" charset="-78"/>
            </a:endParaRPr>
          </a:p>
          <a:p>
            <a:pPr>
              <a:buFont typeface="Wingdings" pitchFamily="2" charset="2"/>
              <a:buChar char="q"/>
            </a:pPr>
            <a:r>
              <a:rPr lang="fa-IR" sz="2800" b="1" dirty="0" smtClean="0">
                <a:solidFill>
                  <a:srgbClr val="0070C0"/>
                </a:solidFill>
                <a:cs typeface="B Traffic" pitchFamily="2" charset="-78"/>
              </a:rPr>
              <a:t>  آ- </a:t>
            </a:r>
            <a:r>
              <a:rPr lang="fa-IR" sz="2800" b="1" dirty="0" smtClean="0">
                <a:solidFill>
                  <a:srgbClr val="C00000"/>
                </a:solidFill>
                <a:cs typeface="B Traffic" pitchFamily="2" charset="-78"/>
              </a:rPr>
              <a:t>تخصص </a:t>
            </a:r>
            <a:r>
              <a:rPr lang="fa-IR" sz="2800" b="1" dirty="0" smtClean="0">
                <a:solidFill>
                  <a:srgbClr val="0070C0"/>
                </a:solidFill>
                <a:cs typeface="B Traffic" pitchFamily="2" charset="-78"/>
              </a:rPr>
              <a:t>: (استفاده از استعداد وتخصص اهل فن )</a:t>
            </a:r>
          </a:p>
          <a:p>
            <a:pPr>
              <a:buFont typeface="Wingdings" pitchFamily="2" charset="2"/>
              <a:buChar char="q"/>
            </a:pPr>
            <a:endParaRPr lang="fa-IR" sz="2800" b="1" dirty="0" smtClean="0">
              <a:solidFill>
                <a:srgbClr val="0070C0"/>
              </a:solidFill>
              <a:cs typeface="B Traffic" pitchFamily="2" charset="-78"/>
            </a:endParaRPr>
          </a:p>
          <a:p>
            <a:pPr algn="ctr">
              <a:buFont typeface="Wingdings" pitchFamily="2" charset="2"/>
              <a:buChar char="q"/>
            </a:pPr>
            <a:r>
              <a:rPr lang="fa-IR" sz="2800" b="1" dirty="0" smtClean="0">
                <a:solidFill>
                  <a:srgbClr val="0070C0"/>
                </a:solidFill>
                <a:cs typeface="B Traffic" pitchFamily="2" charset="-78"/>
              </a:rPr>
              <a:t>  ب- </a:t>
            </a:r>
            <a:r>
              <a:rPr lang="fa-IR" sz="2800" b="1" dirty="0" smtClean="0">
                <a:solidFill>
                  <a:srgbClr val="C00000"/>
                </a:solidFill>
                <a:cs typeface="B Traffic" pitchFamily="2" charset="-78"/>
              </a:rPr>
              <a:t>صرفه جويي</a:t>
            </a:r>
            <a:r>
              <a:rPr lang="fa-IR" sz="2800" b="1" dirty="0" smtClean="0">
                <a:solidFill>
                  <a:srgbClr val="0070C0"/>
                </a:solidFill>
                <a:cs typeface="B Traffic" pitchFamily="2" charset="-78"/>
              </a:rPr>
              <a:t>(  طبقات سازماني زياد ،سرعت ارتباط كاهش وهزينه افزايش مي يابد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normAutofit/>
          </a:bodyPr>
          <a:lstStyle/>
          <a:p>
            <a:r>
              <a:rPr lang="fa-IR" dirty="0" smtClean="0">
                <a:solidFill>
                  <a:srgbClr val="FFFF00"/>
                </a:solidFill>
                <a:cs typeface="B Traffic" pitchFamily="2" charset="-78"/>
              </a:rPr>
              <a:t>         اصول اساسي تقسيم كار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304800" y="1066800"/>
            <a:ext cx="8534400" cy="5791200"/>
          </a:xfrm>
        </p:spPr>
        <p:txBody>
          <a:bodyPr>
            <a:normAutofit/>
          </a:bodyPr>
          <a:lstStyle/>
          <a:p>
            <a:pPr algn="ctr">
              <a:buFont typeface="Wingdings" pitchFamily="2" charset="2"/>
              <a:buChar char="v"/>
            </a:pPr>
            <a:r>
              <a:rPr lang="fa-IR" sz="2800" b="1" dirty="0" smtClean="0">
                <a:solidFill>
                  <a:srgbClr val="0070C0"/>
                </a:solidFill>
                <a:cs typeface="B Traffic" pitchFamily="2" charset="-78"/>
              </a:rPr>
              <a:t>پ – </a:t>
            </a:r>
            <a:r>
              <a:rPr lang="fa-IR" sz="2800" b="1" dirty="0" smtClean="0">
                <a:solidFill>
                  <a:srgbClr val="C00000"/>
                </a:solidFill>
                <a:cs typeface="B Traffic" pitchFamily="2" charset="-78"/>
              </a:rPr>
              <a:t>كنترل </a:t>
            </a:r>
            <a:r>
              <a:rPr lang="fa-IR" sz="2800" b="1" dirty="0" smtClean="0">
                <a:solidFill>
                  <a:srgbClr val="0070C0"/>
                </a:solidFill>
                <a:cs typeface="B Traffic" pitchFamily="2" charset="-78"/>
              </a:rPr>
              <a:t>: (براي ارزيابي فعاليتهاي مختلف بايد واحد هاي متعدد ايجاد كنيم و حتي الامكان نتايج فعاليتهاي يك واحد ، يا وقوع انحراف ، در يك يا چند واحد ديگر ظاهر گردد . )</a:t>
            </a:r>
          </a:p>
          <a:p>
            <a:pPr algn="ctr">
              <a:buFont typeface="Wingdings" pitchFamily="2" charset="2"/>
              <a:buChar char="v"/>
            </a:pPr>
            <a:endParaRPr lang="fa-IR" sz="2800" b="1" dirty="0" smtClean="0">
              <a:solidFill>
                <a:srgbClr val="0070C0"/>
              </a:solidFill>
              <a:cs typeface="B Traffic" pitchFamily="2" charset="-78"/>
            </a:endParaRPr>
          </a:p>
          <a:p>
            <a:pPr algn="ctr">
              <a:buFont typeface="Wingdings" pitchFamily="2" charset="2"/>
              <a:buChar char="q"/>
            </a:pPr>
            <a:r>
              <a:rPr lang="fa-IR" sz="2800" b="1" dirty="0" smtClean="0">
                <a:solidFill>
                  <a:srgbClr val="0070C0"/>
                </a:solidFill>
                <a:cs typeface="B Traffic" pitchFamily="2" charset="-78"/>
              </a:rPr>
              <a:t> ت- </a:t>
            </a:r>
            <a:r>
              <a:rPr lang="fa-IR" sz="2800" b="1" dirty="0" smtClean="0">
                <a:solidFill>
                  <a:srgbClr val="C00000"/>
                </a:solidFill>
                <a:cs typeface="B Traffic" pitchFamily="2" charset="-78"/>
              </a:rPr>
              <a:t>هماهنگي عمليات </a:t>
            </a:r>
            <a:r>
              <a:rPr lang="fa-IR" sz="2800" b="1" dirty="0" smtClean="0">
                <a:solidFill>
                  <a:srgbClr val="0070C0"/>
                </a:solidFill>
                <a:cs typeface="B Traffic" pitchFamily="2" charset="-78"/>
              </a:rPr>
              <a:t>: (ضرورت گاهي ايجاب ميكند وظايف غير مشابه تحت يك سر پرستي قرار گيرد .)</a:t>
            </a:r>
          </a:p>
          <a:p>
            <a:pPr algn="ctr">
              <a:buFont typeface="Wingdings" pitchFamily="2" charset="2"/>
              <a:buChar char="q"/>
            </a:pPr>
            <a:endParaRPr lang="fa-IR" sz="2800" b="1" dirty="0" smtClean="0">
              <a:solidFill>
                <a:srgbClr val="0070C0"/>
              </a:solidFill>
              <a:cs typeface="B Traffic" pitchFamily="2" charset="-78"/>
            </a:endParaRPr>
          </a:p>
          <a:p>
            <a:pPr algn="ctr">
              <a:buFont typeface="Wingdings" pitchFamily="2" charset="2"/>
              <a:buChar char="q"/>
            </a:pPr>
            <a:r>
              <a:rPr lang="fa-IR" sz="2800" b="1" dirty="0" smtClean="0">
                <a:solidFill>
                  <a:srgbClr val="0070C0"/>
                </a:solidFill>
                <a:cs typeface="B Traffic" pitchFamily="2" charset="-78"/>
              </a:rPr>
              <a:t> ث- </a:t>
            </a:r>
            <a:r>
              <a:rPr lang="fa-IR" sz="2800" b="1" dirty="0" smtClean="0">
                <a:solidFill>
                  <a:srgbClr val="C00000"/>
                </a:solidFill>
                <a:cs typeface="B Traffic" pitchFamily="2" charset="-78"/>
              </a:rPr>
              <a:t>اهميت نسبي وظايف </a:t>
            </a:r>
            <a:r>
              <a:rPr lang="fa-IR" sz="2800" b="1" dirty="0" smtClean="0">
                <a:solidFill>
                  <a:srgbClr val="0070C0"/>
                </a:solidFill>
                <a:cs typeface="B Traffic" pitchFamily="2" charset="-78"/>
              </a:rPr>
              <a:t>: ( روسای واحدها مايلند زير نظر مقامات عالي قرار بگيرند كه مقدور نيست بنابر اين تقسيم كار با توجه به اهميت نسبي وظايف و مسائل گروهي و روابط اجتماعي افراد صورت گيرد .)</a:t>
            </a:r>
            <a:endParaRPr lang="fa-IR" sz="2800"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Autofit/>
          </a:bodyPr>
          <a:lstStyle/>
          <a:p>
            <a:r>
              <a:rPr lang="fa-IR" sz="3200" dirty="0" smtClean="0">
                <a:solidFill>
                  <a:srgbClr val="FFFF00"/>
                </a:solidFill>
                <a:cs typeface="B Traffic" pitchFamily="2" charset="-78"/>
              </a:rPr>
              <a:t/>
            </a:r>
            <a:br>
              <a:rPr lang="fa-IR" sz="3200" dirty="0" smtClean="0">
                <a:solidFill>
                  <a:srgbClr val="FFFF00"/>
                </a:solidFill>
                <a:cs typeface="B Traffic" pitchFamily="2" charset="-78"/>
              </a:rPr>
            </a:br>
            <a:r>
              <a:rPr lang="fa-IR" sz="3200" dirty="0" smtClean="0">
                <a:solidFill>
                  <a:srgbClr val="FFFF00"/>
                </a:solidFill>
                <a:cs typeface="B Traffic" pitchFamily="2" charset="-78"/>
              </a:rPr>
              <a:t/>
            </a:r>
            <a:br>
              <a:rPr lang="fa-IR" sz="3200" dirty="0" smtClean="0">
                <a:solidFill>
                  <a:srgbClr val="FFFF00"/>
                </a:solidFill>
                <a:cs typeface="B Traffic" pitchFamily="2" charset="-78"/>
              </a:rPr>
            </a:br>
            <a:r>
              <a:rPr lang="fa-IR" sz="3200" dirty="0" smtClean="0">
                <a:solidFill>
                  <a:srgbClr val="FFFF00"/>
                </a:solidFill>
                <a:cs typeface="B Traffic" pitchFamily="2" charset="-78"/>
              </a:rPr>
              <a:t/>
            </a:r>
            <a:br>
              <a:rPr lang="fa-IR" sz="3200" dirty="0" smtClean="0">
                <a:solidFill>
                  <a:srgbClr val="FFFF00"/>
                </a:solidFill>
                <a:cs typeface="B Traffic" pitchFamily="2" charset="-78"/>
              </a:rPr>
            </a:br>
            <a:r>
              <a:rPr lang="fa-IR" sz="3200" dirty="0" smtClean="0">
                <a:solidFill>
                  <a:srgbClr val="FFFF00"/>
                </a:solidFill>
                <a:cs typeface="B Traffic" pitchFamily="2" charset="-78"/>
              </a:rPr>
              <a:t/>
            </a:r>
            <a:br>
              <a:rPr lang="fa-IR" sz="3200" dirty="0" smtClean="0">
                <a:solidFill>
                  <a:srgbClr val="FFFF00"/>
                </a:solidFill>
                <a:cs typeface="B Traffic" pitchFamily="2" charset="-78"/>
              </a:rPr>
            </a:br>
            <a:r>
              <a:rPr lang="fa-IR" sz="3200" dirty="0" smtClean="0">
                <a:solidFill>
                  <a:srgbClr val="FFFF00"/>
                </a:solidFill>
                <a:cs typeface="B Traffic" pitchFamily="2" charset="-78"/>
              </a:rPr>
              <a:t/>
            </a:r>
            <a:br>
              <a:rPr lang="fa-IR" sz="3200" dirty="0" smtClean="0">
                <a:solidFill>
                  <a:srgbClr val="FFFF00"/>
                </a:solidFill>
                <a:cs typeface="B Traffic" pitchFamily="2" charset="-78"/>
              </a:rPr>
            </a:br>
            <a:r>
              <a:rPr lang="fa-IR" sz="3200" dirty="0" smtClean="0">
                <a:solidFill>
                  <a:srgbClr val="FFFF00"/>
                </a:solidFill>
                <a:cs typeface="B Traffic" pitchFamily="2" charset="-78"/>
              </a:rPr>
              <a:t/>
            </a:r>
            <a:br>
              <a:rPr lang="fa-IR" sz="3200" dirty="0" smtClean="0">
                <a:solidFill>
                  <a:srgbClr val="FFFF00"/>
                </a:solidFill>
                <a:cs typeface="B Traffic" pitchFamily="2" charset="-78"/>
              </a:rPr>
            </a:br>
            <a:r>
              <a:rPr lang="fa-IR" sz="3200" dirty="0" smtClean="0">
                <a:solidFill>
                  <a:srgbClr val="FFFF00"/>
                </a:solidFill>
                <a:cs typeface="B Traffic" pitchFamily="2" charset="-78"/>
              </a:rPr>
              <a:t/>
            </a:r>
            <a:br>
              <a:rPr lang="fa-IR" sz="3200" dirty="0" smtClean="0">
                <a:solidFill>
                  <a:srgbClr val="FFFF00"/>
                </a:solidFill>
                <a:cs typeface="B Traffic" pitchFamily="2" charset="-78"/>
              </a:rPr>
            </a:br>
            <a:r>
              <a:rPr lang="fa-IR" sz="3200" dirty="0" smtClean="0">
                <a:solidFill>
                  <a:srgbClr val="FFFF00"/>
                </a:solidFill>
                <a:cs typeface="B Traffic" pitchFamily="2" charset="-78"/>
              </a:rPr>
              <a:t>       </a:t>
            </a:r>
            <a:br>
              <a:rPr lang="fa-IR" sz="3200" dirty="0" smtClean="0">
                <a:solidFill>
                  <a:srgbClr val="FFFF00"/>
                </a:solidFill>
                <a:cs typeface="B Traffic" pitchFamily="2" charset="-78"/>
              </a:rPr>
            </a:br>
            <a:r>
              <a:rPr lang="fa-IR" sz="3200" dirty="0" smtClean="0">
                <a:solidFill>
                  <a:srgbClr val="FFFF00"/>
                </a:solidFill>
                <a:cs typeface="B Traffic" pitchFamily="2" charset="-78"/>
              </a:rPr>
              <a:t>   روشهاي تقسيم كار و طبقه بندي وظايف    </a:t>
            </a:r>
            <a:endParaRPr lang="fa-IR" sz="3200" dirty="0">
              <a:solidFill>
                <a:srgbClr val="FFFF00"/>
              </a:solidFill>
              <a:cs typeface="B Traffic" pitchFamily="2" charset="-78"/>
            </a:endParaRPr>
          </a:p>
        </p:txBody>
      </p:sp>
      <p:sp>
        <p:nvSpPr>
          <p:cNvPr id="3" name="Subtitle 2"/>
          <p:cNvSpPr>
            <a:spLocks noGrp="1"/>
          </p:cNvSpPr>
          <p:nvPr>
            <p:ph type="subTitle" idx="1"/>
          </p:nvPr>
        </p:nvSpPr>
        <p:spPr>
          <a:xfrm>
            <a:off x="0" y="2209800"/>
            <a:ext cx="9144000" cy="4648200"/>
          </a:xfrm>
        </p:spPr>
        <p:txBody>
          <a:bodyPr>
            <a:normAutofit/>
          </a:bodyPr>
          <a:lstStyle/>
          <a:p>
            <a:r>
              <a:rPr lang="en-US" sz="2000" b="1" dirty="0" smtClean="0">
                <a:solidFill>
                  <a:srgbClr val="0070C0"/>
                </a:solidFill>
                <a:cs typeface="B Traffic" pitchFamily="2" charset="-78"/>
              </a:rPr>
              <a:t>        </a:t>
            </a:r>
            <a:endParaRPr lang="fa-IR" sz="2000" b="1" dirty="0" smtClean="0">
              <a:solidFill>
                <a:srgbClr val="0070C0"/>
              </a:solidFill>
              <a:cs typeface="B Traffic" pitchFamily="2" charset="-78"/>
            </a:endParaRPr>
          </a:p>
          <a:p>
            <a:endParaRPr lang="fa-IR" b="1" dirty="0" smtClean="0">
              <a:solidFill>
                <a:srgbClr val="0070C0"/>
              </a:solidFill>
              <a:cs typeface="B Traffic" pitchFamily="2" charset="-78"/>
            </a:endParaRPr>
          </a:p>
          <a:p>
            <a:endParaRPr lang="fa-IR" sz="2000" b="1" dirty="0" smtClean="0">
              <a:solidFill>
                <a:srgbClr val="0070C0"/>
              </a:solidFill>
              <a:cs typeface="B Traffic" pitchFamily="2" charset="-78"/>
            </a:endParaRPr>
          </a:p>
          <a:p>
            <a:endParaRPr lang="fa-IR" b="1" dirty="0" smtClean="0">
              <a:solidFill>
                <a:srgbClr val="0070C0"/>
              </a:solidFill>
              <a:cs typeface="B Traffic" pitchFamily="2" charset="-78"/>
            </a:endParaRPr>
          </a:p>
          <a:p>
            <a:endParaRPr lang="fa-IR" sz="2000" b="1" dirty="0" smtClean="0">
              <a:solidFill>
                <a:srgbClr val="0070C0"/>
              </a:solidFill>
              <a:cs typeface="B Traffic" pitchFamily="2" charset="-78"/>
            </a:endParaRPr>
          </a:p>
          <a:p>
            <a:r>
              <a:rPr lang="fa-IR" sz="2000" b="1" dirty="0" smtClean="0">
                <a:solidFill>
                  <a:srgbClr val="0070C0"/>
                </a:solidFill>
                <a:cs typeface="B Traffic" pitchFamily="2" charset="-78"/>
              </a:rPr>
              <a:t>               </a:t>
            </a:r>
          </a:p>
          <a:p>
            <a:endParaRPr lang="fa-IR" sz="2000" b="1" i="1" dirty="0" smtClean="0">
              <a:solidFill>
                <a:srgbClr val="0070C0"/>
              </a:solidFill>
              <a:cs typeface="B Traffic" pitchFamily="2" charset="-78"/>
            </a:endParaRPr>
          </a:p>
          <a:p>
            <a:endParaRPr lang="fa-IR" sz="2000" b="1" dirty="0" smtClean="0">
              <a:solidFill>
                <a:srgbClr val="0070C0"/>
              </a:solidFill>
              <a:cs typeface="B Traffic" pitchFamily="2" charset="-78"/>
            </a:endParaRPr>
          </a:p>
          <a:p>
            <a:endParaRPr lang="fa-IR" sz="2000" b="1" dirty="0" smtClean="0">
              <a:solidFill>
                <a:srgbClr val="0070C0"/>
              </a:solidFill>
              <a:cs typeface="B Traffic" pitchFamily="2" charset="-78"/>
            </a:endParaRPr>
          </a:p>
          <a:p>
            <a:r>
              <a:rPr lang="fa-IR" sz="2000" b="1" dirty="0" smtClean="0">
                <a:solidFill>
                  <a:srgbClr val="0070C0"/>
                </a:solidFill>
                <a:cs typeface="B Traffic" pitchFamily="2" charset="-78"/>
              </a:rPr>
              <a:t>     </a:t>
            </a:r>
            <a:endParaRPr lang="en-US" sz="2000" b="1" dirty="0" smtClean="0">
              <a:solidFill>
                <a:srgbClr val="0070C0"/>
              </a:solidFill>
              <a:cs typeface="B Traffic" pitchFamily="2" charset="-78"/>
            </a:endParaRPr>
          </a:p>
          <a:p>
            <a:endParaRPr lang="en-US" sz="2000" b="1" dirty="0" smtClean="0">
              <a:solidFill>
                <a:srgbClr val="0070C0"/>
              </a:solidFill>
              <a:cs typeface="B Traffic" pitchFamily="2" charset="-78"/>
            </a:endParaRPr>
          </a:p>
          <a:p>
            <a:r>
              <a:rPr lang="fa-IR" sz="2000" b="1" dirty="0" smtClean="0">
                <a:solidFill>
                  <a:srgbClr val="0070C0"/>
                </a:solidFill>
                <a:cs typeface="B Traffic" pitchFamily="2" charset="-78"/>
              </a:rPr>
              <a:t>   </a:t>
            </a:r>
          </a:p>
          <a:p>
            <a:r>
              <a:rPr lang="fa-IR" sz="2000" b="1" dirty="0" smtClean="0">
                <a:solidFill>
                  <a:srgbClr val="0070C0"/>
                </a:solidFill>
                <a:cs typeface="B Traffic" pitchFamily="2" charset="-78"/>
              </a:rPr>
              <a:t>                   </a:t>
            </a:r>
          </a:p>
          <a:p>
            <a:r>
              <a:rPr lang="fa-IR" sz="2000" b="1" dirty="0" smtClean="0">
                <a:solidFill>
                  <a:srgbClr val="0070C0"/>
                </a:solidFill>
                <a:cs typeface="B Traffic" pitchFamily="2" charset="-78"/>
              </a:rPr>
              <a:t>                                         </a:t>
            </a:r>
            <a:endParaRPr lang="en-US" sz="2000" b="1" dirty="0" smtClean="0">
              <a:solidFill>
                <a:srgbClr val="0070C0"/>
              </a:solidFill>
              <a:cs typeface="B Traffic" pitchFamily="2" charset="-78"/>
            </a:endParaRPr>
          </a:p>
          <a:p>
            <a:endParaRPr lang="en-US" sz="2000" b="1" dirty="0" smtClean="0">
              <a:solidFill>
                <a:srgbClr val="0070C0"/>
              </a:solidFill>
              <a:cs typeface="B Traffic" pitchFamily="2" charset="-78"/>
            </a:endParaRPr>
          </a:p>
          <a:p>
            <a:endParaRPr lang="en-US" sz="2000" b="1" dirty="0" smtClean="0">
              <a:solidFill>
                <a:srgbClr val="0070C0"/>
              </a:solidFill>
              <a:cs typeface="B Traffic" pitchFamily="2" charset="-78"/>
            </a:endParaRPr>
          </a:p>
          <a:p>
            <a:endParaRPr lang="fa-IR" sz="2000" b="1" dirty="0">
              <a:solidFill>
                <a:srgbClr val="0070C0"/>
              </a:solidFill>
              <a:cs typeface="B Traffic" pitchFamily="2" charset="-78"/>
            </a:endParaRPr>
          </a:p>
        </p:txBody>
      </p:sp>
      <p:sp>
        <p:nvSpPr>
          <p:cNvPr id="4" name="Down Arrow 3"/>
          <p:cNvSpPr/>
          <p:nvPr/>
        </p:nvSpPr>
        <p:spPr>
          <a:xfrm rot="5400000">
            <a:off x="6743700" y="2095500"/>
            <a:ext cx="762000" cy="685800"/>
          </a:xfrm>
          <a:prstGeom prst="downArrow">
            <a:avLst>
              <a:gd name="adj1" fmla="val 50000"/>
              <a:gd name="adj2" fmla="val 52678"/>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5" name="Down Arrow 4"/>
          <p:cNvSpPr/>
          <p:nvPr/>
        </p:nvSpPr>
        <p:spPr>
          <a:xfrm rot="5400000">
            <a:off x="6477000" y="4495800"/>
            <a:ext cx="685800" cy="838200"/>
          </a:xfrm>
          <a:prstGeom prst="downArrow">
            <a:avLst>
              <a:gd name="adj1" fmla="val 50000"/>
              <a:gd name="adj2" fmla="val 47656"/>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fa-IR"/>
          </a:p>
        </p:txBody>
      </p:sp>
      <p:sp>
        <p:nvSpPr>
          <p:cNvPr id="8" name="Down Arrow 7"/>
          <p:cNvSpPr/>
          <p:nvPr/>
        </p:nvSpPr>
        <p:spPr>
          <a:xfrm rot="5400000">
            <a:off x="4381500" y="2095500"/>
            <a:ext cx="762000" cy="685800"/>
          </a:xfrm>
          <a:prstGeom prst="downArrow">
            <a:avLst>
              <a:gd name="adj1" fmla="val 50000"/>
              <a:gd name="adj2" fmla="val 52678"/>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9" name="Down Arrow 8"/>
          <p:cNvSpPr/>
          <p:nvPr/>
        </p:nvSpPr>
        <p:spPr>
          <a:xfrm rot="5400000">
            <a:off x="1943100" y="2095500"/>
            <a:ext cx="762000" cy="685800"/>
          </a:xfrm>
          <a:prstGeom prst="downArrow">
            <a:avLst>
              <a:gd name="adj1" fmla="val 50000"/>
              <a:gd name="adj2" fmla="val 52678"/>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11" name="Down Arrow 10"/>
          <p:cNvSpPr/>
          <p:nvPr/>
        </p:nvSpPr>
        <p:spPr>
          <a:xfrm rot="5400000">
            <a:off x="4114800" y="4495800"/>
            <a:ext cx="685800" cy="838200"/>
          </a:xfrm>
          <a:prstGeom prst="downArrow">
            <a:avLst>
              <a:gd name="adj1" fmla="val 50000"/>
              <a:gd name="adj2" fmla="val 47656"/>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fa-IR"/>
          </a:p>
        </p:txBody>
      </p:sp>
      <p:sp>
        <p:nvSpPr>
          <p:cNvPr id="17" name="Striped Right Arrow 16"/>
          <p:cNvSpPr/>
          <p:nvPr/>
        </p:nvSpPr>
        <p:spPr>
          <a:xfrm>
            <a:off x="838200" y="3581400"/>
            <a:ext cx="7315200"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457200" y="2667000"/>
            <a:ext cx="484632"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8077200" y="3733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24200" y="4724400"/>
            <a:ext cx="662361" cy="369332"/>
          </a:xfrm>
          <a:prstGeom prst="rect">
            <a:avLst/>
          </a:prstGeom>
        </p:spPr>
        <p:txBody>
          <a:bodyPr wrap="none">
            <a:spAutoFit/>
          </a:bodyPr>
          <a:lstStyle/>
          <a:p>
            <a:r>
              <a:rPr lang="fa-IR" b="1" dirty="0" smtClean="0">
                <a:cs typeface="B Traffic" pitchFamily="2" charset="-78"/>
              </a:rPr>
              <a:t>شغل </a:t>
            </a:r>
            <a:endParaRPr lang="en-US" dirty="0"/>
          </a:p>
        </p:txBody>
      </p:sp>
      <p:sp>
        <p:nvSpPr>
          <p:cNvPr id="13" name="Rectangle 12"/>
          <p:cNvSpPr/>
          <p:nvPr/>
        </p:nvSpPr>
        <p:spPr>
          <a:xfrm>
            <a:off x="5105400" y="4724400"/>
            <a:ext cx="1361270" cy="369332"/>
          </a:xfrm>
          <a:prstGeom prst="rect">
            <a:avLst/>
          </a:prstGeom>
        </p:spPr>
        <p:txBody>
          <a:bodyPr wrap="none">
            <a:spAutoFit/>
          </a:bodyPr>
          <a:lstStyle/>
          <a:p>
            <a:r>
              <a:rPr lang="fa-IR" b="1" dirty="0" smtClean="0">
                <a:cs typeface="B Traffic" pitchFamily="2" charset="-78"/>
              </a:rPr>
              <a:t>وظایف فرعي</a:t>
            </a:r>
            <a:endParaRPr lang="en-US" dirty="0"/>
          </a:p>
        </p:txBody>
      </p:sp>
      <p:sp>
        <p:nvSpPr>
          <p:cNvPr id="14" name="Rectangle 13"/>
          <p:cNvSpPr/>
          <p:nvPr/>
        </p:nvSpPr>
        <p:spPr>
          <a:xfrm>
            <a:off x="7543800" y="4724400"/>
            <a:ext cx="1311578" cy="369332"/>
          </a:xfrm>
          <a:prstGeom prst="rect">
            <a:avLst/>
          </a:prstGeom>
        </p:spPr>
        <p:txBody>
          <a:bodyPr wrap="none">
            <a:spAutoFit/>
          </a:bodyPr>
          <a:lstStyle/>
          <a:p>
            <a:r>
              <a:rPr lang="fa-IR" b="1" dirty="0" smtClean="0">
                <a:cs typeface="B Traffic" pitchFamily="2" charset="-78"/>
              </a:rPr>
              <a:t>وظايف اصلی</a:t>
            </a:r>
            <a:endParaRPr lang="en-US" dirty="0"/>
          </a:p>
        </p:txBody>
      </p:sp>
      <p:sp>
        <p:nvSpPr>
          <p:cNvPr id="15" name="Rectangle 14"/>
          <p:cNvSpPr/>
          <p:nvPr/>
        </p:nvSpPr>
        <p:spPr>
          <a:xfrm>
            <a:off x="381000" y="2209800"/>
            <a:ext cx="1531188" cy="369332"/>
          </a:xfrm>
          <a:prstGeom prst="rect">
            <a:avLst/>
          </a:prstGeom>
        </p:spPr>
        <p:txBody>
          <a:bodyPr wrap="none">
            <a:spAutoFit/>
          </a:bodyPr>
          <a:lstStyle/>
          <a:p>
            <a:r>
              <a:rPr lang="fa-IR" b="1" dirty="0" smtClean="0">
                <a:cs typeface="B Traffic" pitchFamily="2" charset="-78"/>
              </a:rPr>
              <a:t>فعاليتهاي فرعي</a:t>
            </a:r>
            <a:endParaRPr lang="en-US" dirty="0"/>
          </a:p>
        </p:txBody>
      </p:sp>
      <p:sp>
        <p:nvSpPr>
          <p:cNvPr id="16" name="Rectangle 15"/>
          <p:cNvSpPr/>
          <p:nvPr/>
        </p:nvSpPr>
        <p:spPr>
          <a:xfrm>
            <a:off x="2819400" y="2209800"/>
            <a:ext cx="1481496" cy="369332"/>
          </a:xfrm>
          <a:prstGeom prst="rect">
            <a:avLst/>
          </a:prstGeom>
        </p:spPr>
        <p:txBody>
          <a:bodyPr wrap="square">
            <a:spAutoFit/>
          </a:bodyPr>
          <a:lstStyle/>
          <a:p>
            <a:r>
              <a:rPr lang="fa-IR" b="1" dirty="0" smtClean="0">
                <a:cs typeface="B Traffic" pitchFamily="2" charset="-78"/>
              </a:rPr>
              <a:t>فعاليتهاي اصلی</a:t>
            </a:r>
            <a:endParaRPr lang="en-US" dirty="0"/>
          </a:p>
        </p:txBody>
      </p:sp>
      <p:sp>
        <p:nvSpPr>
          <p:cNvPr id="20" name="Rectangle 19"/>
          <p:cNvSpPr/>
          <p:nvPr/>
        </p:nvSpPr>
        <p:spPr>
          <a:xfrm>
            <a:off x="5334000" y="2209800"/>
            <a:ext cx="1473480" cy="369332"/>
          </a:xfrm>
          <a:prstGeom prst="rect">
            <a:avLst/>
          </a:prstGeom>
        </p:spPr>
        <p:txBody>
          <a:bodyPr wrap="none">
            <a:spAutoFit/>
          </a:bodyPr>
          <a:lstStyle/>
          <a:p>
            <a:r>
              <a:rPr lang="fa-IR" b="1" dirty="0" smtClean="0">
                <a:cs typeface="B Traffic" pitchFamily="2" charset="-78"/>
              </a:rPr>
              <a:t>هدفهای فرعی</a:t>
            </a:r>
            <a:endParaRPr lang="en-US" dirty="0"/>
          </a:p>
        </p:txBody>
      </p:sp>
      <p:sp>
        <p:nvSpPr>
          <p:cNvPr id="21" name="Rectangle 20"/>
          <p:cNvSpPr/>
          <p:nvPr/>
        </p:nvSpPr>
        <p:spPr>
          <a:xfrm>
            <a:off x="7543800" y="2209800"/>
            <a:ext cx="1269899" cy="369332"/>
          </a:xfrm>
          <a:prstGeom prst="rect">
            <a:avLst/>
          </a:prstGeom>
        </p:spPr>
        <p:txBody>
          <a:bodyPr wrap="none">
            <a:spAutoFit/>
          </a:bodyPr>
          <a:lstStyle/>
          <a:p>
            <a:r>
              <a:rPr lang="fa-IR" b="1" dirty="0" smtClean="0">
                <a:cs typeface="B Traffic" pitchFamily="2" charset="-78"/>
              </a:rPr>
              <a:t> هدف اصلي</a:t>
            </a:r>
            <a:endParaRPr lang="en-US" dirty="0"/>
          </a:p>
        </p:txBody>
      </p:sp>
      <p:sp>
        <p:nvSpPr>
          <p:cNvPr id="22" name="Rectangle 21"/>
          <p:cNvSpPr/>
          <p:nvPr/>
        </p:nvSpPr>
        <p:spPr>
          <a:xfrm>
            <a:off x="457200" y="1143000"/>
            <a:ext cx="8153400" cy="461665"/>
          </a:xfrm>
          <a:prstGeom prst="rect">
            <a:avLst/>
          </a:prstGeom>
        </p:spPr>
        <p:txBody>
          <a:bodyPr wrap="square">
            <a:spAutoFit/>
          </a:bodyPr>
          <a:lstStyle/>
          <a:p>
            <a:r>
              <a:rPr lang="fa-IR" sz="2400" b="1" dirty="0" smtClean="0">
                <a:solidFill>
                  <a:srgbClr val="0070C0"/>
                </a:solidFill>
                <a:cs typeface="B Traffic" pitchFamily="2" charset="-78"/>
              </a:rPr>
              <a:t>اول تهیه طرح سازمانی و تقسیم کار به روش تحليلي (بالا به پايين )</a:t>
            </a:r>
            <a:endParaRPr lang="fa-IR"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xEl>
                                              <p:pRg st="0" end="0"/>
                                            </p:txEl>
                                          </p:spTgt>
                                        </p:tgtEl>
                                        <p:attrNameLst>
                                          <p:attrName>style.visibility</p:attrName>
                                        </p:attrNameLst>
                                      </p:cBhvr>
                                      <p:to>
                                        <p:strVal val="visible"/>
                                      </p:to>
                                    </p:set>
                                    <p:anim calcmode="lin" valueType="num">
                                      <p:cBhvr additive="base">
                                        <p:cTn id="6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wipe(down)">
                                      <p:cBhvr>
                                        <p:cTn id="67" dur="500"/>
                                        <p:tgtEl>
                                          <p:spTgt spid="4"/>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0">
                                            <p:txEl>
                                              <p:pRg st="0" end="0"/>
                                            </p:txEl>
                                          </p:spTgt>
                                        </p:tgtEl>
                                        <p:attrNameLst>
                                          <p:attrName>style.visibility</p:attrName>
                                        </p:attrNameLst>
                                      </p:cBhvr>
                                      <p:to>
                                        <p:strVal val="visible"/>
                                      </p:to>
                                    </p:set>
                                    <p:anim calcmode="lin" valueType="num">
                                      <p:cBhvr additive="base">
                                        <p:cTn id="7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6">
                                            <p:txEl>
                                              <p:pRg st="0" end="0"/>
                                            </p:txEl>
                                          </p:spTgt>
                                        </p:tgtEl>
                                        <p:attrNameLst>
                                          <p:attrName>style.visibility</p:attrName>
                                        </p:attrNameLst>
                                      </p:cBhvr>
                                      <p:to>
                                        <p:strVal val="visible"/>
                                      </p:to>
                                    </p:set>
                                    <p:anim calcmode="lin" valueType="num">
                                      <p:cBhvr additive="base">
                                        <p:cTn id="84"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wipe(down)">
                                      <p:cBhvr>
                                        <p:cTn id="90" dur="500"/>
                                        <p:tgtEl>
                                          <p:spTgt spid="9"/>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5">
                                            <p:txEl>
                                              <p:pRg st="0" end="0"/>
                                            </p:txEl>
                                          </p:spTgt>
                                        </p:tgtEl>
                                        <p:attrNameLst>
                                          <p:attrName>style.visibility</p:attrName>
                                        </p:attrNameLst>
                                      </p:cBhvr>
                                      <p:to>
                                        <p:strVal val="visible"/>
                                      </p:to>
                                    </p:set>
                                    <p:anim calcmode="lin" valueType="num">
                                      <p:cBhvr additive="base">
                                        <p:cTn id="9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4">
                                            <p:txEl>
                                              <p:pRg st="0" end="0"/>
                                            </p:txEl>
                                          </p:spTgt>
                                        </p:tgtEl>
                                        <p:attrNameLst>
                                          <p:attrName>style.visibility</p:attrName>
                                        </p:attrNameLst>
                                      </p:cBhvr>
                                      <p:to>
                                        <p:strVal val="visible"/>
                                      </p:to>
                                    </p:set>
                                    <p:anim calcmode="lin" valueType="num">
                                      <p:cBhvr additive="base">
                                        <p:cTn id="10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5"/>
                                        </p:tgtEl>
                                        <p:attrNameLst>
                                          <p:attrName>style.visibility</p:attrName>
                                        </p:attrNameLst>
                                      </p:cBhvr>
                                      <p:to>
                                        <p:strVal val="visible"/>
                                      </p:to>
                                    </p:set>
                                    <p:anim calcmode="lin" valueType="num">
                                      <p:cBhvr additive="base">
                                        <p:cTn id="107" dur="500" fill="hold"/>
                                        <p:tgtEl>
                                          <p:spTgt spid="5"/>
                                        </p:tgtEl>
                                        <p:attrNameLst>
                                          <p:attrName>ppt_x</p:attrName>
                                        </p:attrNameLst>
                                      </p:cBhvr>
                                      <p:tavLst>
                                        <p:tav tm="0">
                                          <p:val>
                                            <p:strVal val="#ppt_x"/>
                                          </p:val>
                                        </p:tav>
                                        <p:tav tm="100000">
                                          <p:val>
                                            <p:strVal val="#ppt_x"/>
                                          </p:val>
                                        </p:tav>
                                      </p:tavLst>
                                    </p:anim>
                                    <p:anim calcmode="lin" valueType="num">
                                      <p:cBhvr additive="base">
                                        <p:cTn id="10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13">
                                            <p:txEl>
                                              <p:pRg st="0" end="0"/>
                                            </p:txEl>
                                          </p:spTgt>
                                        </p:tgtEl>
                                        <p:attrNameLst>
                                          <p:attrName>style.visibility</p:attrName>
                                        </p:attrNameLst>
                                      </p:cBhvr>
                                      <p:to>
                                        <p:strVal val="visible"/>
                                      </p:to>
                                    </p:set>
                                    <p:anim calcmode="lin" valueType="num">
                                      <p:cBhvr additive="base">
                                        <p:cTn id="11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11"/>
                                        </p:tgtEl>
                                        <p:attrNameLst>
                                          <p:attrName>style.visibility</p:attrName>
                                        </p:attrNameLst>
                                      </p:cBhvr>
                                      <p:to>
                                        <p:strVal val="visible"/>
                                      </p:to>
                                    </p:set>
                                    <p:anim calcmode="lin" valueType="num">
                                      <p:cBhvr additive="base">
                                        <p:cTn id="119" dur="500" fill="hold"/>
                                        <p:tgtEl>
                                          <p:spTgt spid="11"/>
                                        </p:tgtEl>
                                        <p:attrNameLst>
                                          <p:attrName>ppt_x</p:attrName>
                                        </p:attrNameLst>
                                      </p:cBhvr>
                                      <p:tavLst>
                                        <p:tav tm="0">
                                          <p:val>
                                            <p:strVal val="#ppt_x"/>
                                          </p:val>
                                        </p:tav>
                                        <p:tav tm="100000">
                                          <p:val>
                                            <p:strVal val="#ppt_x"/>
                                          </p:val>
                                        </p:tav>
                                      </p:tavLst>
                                    </p:anim>
                                    <p:anim calcmode="lin" valueType="num">
                                      <p:cBhvr additive="base">
                                        <p:cTn id="1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12">
                                            <p:txEl>
                                              <p:pRg st="0" end="0"/>
                                            </p:txEl>
                                          </p:spTgt>
                                        </p:tgtEl>
                                        <p:attrNameLst>
                                          <p:attrName>style.visibility</p:attrName>
                                        </p:attrNameLst>
                                      </p:cBhvr>
                                      <p:to>
                                        <p:strVal val="visible"/>
                                      </p:to>
                                    </p:set>
                                    <p:anim calcmode="lin" valueType="num">
                                      <p:cBhvr additive="base">
                                        <p:cTn id="1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8" grpId="0" animBg="1"/>
      <p:bldP spid="9" grpId="0" animBg="1"/>
      <p:bldP spid="11" grpId="0" animBg="1"/>
      <p:bldP spid="17" grpId="0" animBg="1"/>
      <p:bldP spid="18" grpId="0" animBg="1"/>
      <p:bldP spid="19" grpId="0" animBg="1"/>
      <p:bldP spid="12" grpId="0" build="p"/>
      <p:bldP spid="13" grpId="0" build="p"/>
      <p:bldP spid="14" grpId="0" build="p"/>
      <p:bldP spid="15" grpId="0" build="p"/>
      <p:bldP spid="16" grpId="0" build="p"/>
      <p:bldP spid="20" grpId="0" build="p"/>
      <p:bldP spid="2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Autofit/>
          </a:bodyPr>
          <a:lstStyle/>
          <a:p>
            <a:r>
              <a:rPr lang="fa-IR" sz="3600" dirty="0" smtClean="0">
                <a:solidFill>
                  <a:srgbClr val="FFFF00"/>
                </a:solidFill>
                <a:cs typeface="B Traffic" pitchFamily="2" charset="-78"/>
              </a:rPr>
              <a:t> </a:t>
            </a:r>
            <a:br>
              <a:rPr lang="fa-IR" sz="3600" dirty="0" smtClean="0">
                <a:solidFill>
                  <a:srgbClr val="FFFF00"/>
                </a:solidFill>
                <a:cs typeface="B Traffic" pitchFamily="2" charset="-78"/>
              </a:rPr>
            </a:br>
            <a:r>
              <a:rPr lang="fa-IR" sz="3600" dirty="0" smtClean="0">
                <a:solidFill>
                  <a:srgbClr val="FFFF00"/>
                </a:solidFill>
                <a:cs typeface="B Traffic" pitchFamily="2" charset="-78"/>
              </a:rPr>
              <a:t>   روشهاي تقسيم كار و طبقه بندي وظايف </a:t>
            </a:r>
            <a:endParaRPr lang="fa-IR" sz="3600" dirty="0">
              <a:solidFill>
                <a:srgbClr val="FFFF00"/>
              </a:solidFill>
              <a:cs typeface="B Traffic" pitchFamily="2" charset="-78"/>
            </a:endParaRPr>
          </a:p>
        </p:txBody>
      </p:sp>
      <p:sp>
        <p:nvSpPr>
          <p:cNvPr id="3" name="Subtitle 2"/>
          <p:cNvSpPr>
            <a:spLocks noGrp="1"/>
          </p:cNvSpPr>
          <p:nvPr>
            <p:ph type="subTitle" idx="1"/>
          </p:nvPr>
        </p:nvSpPr>
        <p:spPr>
          <a:xfrm>
            <a:off x="304800" y="1066800"/>
            <a:ext cx="8610600" cy="5791200"/>
          </a:xfrm>
        </p:spPr>
        <p:txBody>
          <a:bodyPr>
            <a:normAutofit/>
          </a:bodyPr>
          <a:lstStyle/>
          <a:p>
            <a:pPr>
              <a:buFont typeface="Wingdings" pitchFamily="2" charset="2"/>
              <a:buChar char="v"/>
            </a:pPr>
            <a:r>
              <a:rPr lang="fa-IR" sz="3200" b="1" dirty="0" smtClean="0">
                <a:solidFill>
                  <a:srgbClr val="0070C0"/>
                </a:solidFill>
                <a:cs typeface="B Traffic" pitchFamily="2" charset="-78"/>
              </a:rPr>
              <a:t>دو</a:t>
            </a:r>
            <a:r>
              <a:rPr lang="fa-IR" sz="4000" b="1" dirty="0" smtClean="0">
                <a:solidFill>
                  <a:srgbClr val="0070C0"/>
                </a:solidFill>
                <a:cs typeface="B Traffic" pitchFamily="2" charset="-78"/>
              </a:rPr>
              <a:t>م - </a:t>
            </a:r>
            <a:r>
              <a:rPr lang="fa-IR" sz="4000" b="1" dirty="0" smtClean="0">
                <a:solidFill>
                  <a:srgbClr val="C00000"/>
                </a:solidFill>
                <a:cs typeface="B Traffic" pitchFamily="2" charset="-78"/>
              </a:rPr>
              <a:t>روش تركيبي </a:t>
            </a:r>
            <a:r>
              <a:rPr lang="fa-IR" sz="4000" b="1" dirty="0" smtClean="0">
                <a:solidFill>
                  <a:srgbClr val="0070C0"/>
                </a:solidFill>
                <a:cs typeface="B Traffic" pitchFamily="2" charset="-78"/>
              </a:rPr>
              <a:t>: (از پايين به بالا ) </a:t>
            </a:r>
          </a:p>
          <a:p>
            <a:pPr algn="ctr">
              <a:buFont typeface="Wingdings" pitchFamily="2" charset="2"/>
              <a:buChar char="q"/>
            </a:pPr>
            <a:r>
              <a:rPr lang="fa-IR" sz="4000" b="1" dirty="0" smtClean="0">
                <a:solidFill>
                  <a:srgbClr val="0070C0"/>
                </a:solidFill>
                <a:cs typeface="B Traffic" pitchFamily="2" charset="-78"/>
              </a:rPr>
              <a:t>مشاغل مختلف را كه بايد ایجاد شود تعيين ميكنند وسپس  آنها را دسته بندي نموده و به ايجاد وظايف مي پردازند. </a:t>
            </a:r>
          </a:p>
          <a:p>
            <a:pPr algn="ctr"/>
            <a:endParaRPr lang="fa-IR" sz="4400" b="1" dirty="0" smtClean="0">
              <a:solidFill>
                <a:srgbClr val="0070C0"/>
              </a:solidFill>
              <a:cs typeface="B Traffic" pitchFamily="2" charset="-78"/>
            </a:endParaRPr>
          </a:p>
          <a:p>
            <a:pPr algn="ctr">
              <a:buFont typeface="Wingdings" pitchFamily="2" charset="2"/>
              <a:buChar char="q"/>
            </a:pPr>
            <a:r>
              <a:rPr lang="fa-IR" sz="4400" b="1" dirty="0" smtClean="0">
                <a:solidFill>
                  <a:srgbClr val="0070C0"/>
                </a:solidFill>
                <a:cs typeface="B Traffic" pitchFamily="2" charset="-78"/>
              </a:rPr>
              <a:t>- براي تنظيم طرح سازماني بهتر است از هر دو روش استفاده شود .   </a:t>
            </a:r>
          </a:p>
          <a:p>
            <a:pPr algn="ctr"/>
            <a:r>
              <a:rPr lang="fa-IR" sz="3200" b="1" dirty="0" smtClean="0">
                <a:solidFill>
                  <a:srgbClr val="0070C0"/>
                </a:solidFill>
                <a:cs typeface="B Traffic" pitchFamily="2" charset="-78"/>
              </a:rPr>
              <a:t>  </a:t>
            </a:r>
            <a:endParaRPr lang="en-US" sz="32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endParaRPr lang="en-US" sz="3200" b="1" dirty="0" smtClean="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a:bodyPr>
          <a:lstStyle/>
          <a:p>
            <a:r>
              <a:rPr lang="fa-IR" sz="3200" dirty="0" smtClean="0">
                <a:solidFill>
                  <a:srgbClr val="C00000"/>
                </a:solidFill>
                <a:cs typeface="B Traffic" pitchFamily="2" charset="-78"/>
              </a:rPr>
              <a:t>                     </a:t>
            </a:r>
            <a:r>
              <a:rPr lang="fa-IR" sz="4000" dirty="0" smtClean="0">
                <a:solidFill>
                  <a:srgbClr val="C00000"/>
                </a:solidFill>
                <a:cs typeface="B Traffic" pitchFamily="2" charset="-78"/>
              </a:rPr>
              <a:t>مزايا ومعايب تقسيم كار </a:t>
            </a:r>
            <a:endParaRPr lang="fa-IR" sz="4000" dirty="0">
              <a:solidFill>
                <a:srgbClr val="C00000"/>
              </a:solidFill>
              <a:cs typeface="B Traffic" pitchFamily="2" charset="-78"/>
            </a:endParaRPr>
          </a:p>
        </p:txBody>
      </p:sp>
      <p:sp>
        <p:nvSpPr>
          <p:cNvPr id="3" name="Subtitle 2"/>
          <p:cNvSpPr>
            <a:spLocks noGrp="1"/>
          </p:cNvSpPr>
          <p:nvPr>
            <p:ph type="subTitle" idx="1"/>
          </p:nvPr>
        </p:nvSpPr>
        <p:spPr>
          <a:xfrm>
            <a:off x="0" y="914400"/>
            <a:ext cx="8839200" cy="5943600"/>
          </a:xfrm>
        </p:spPr>
        <p:txBody>
          <a:bodyPr>
            <a:normAutofit/>
          </a:bodyPr>
          <a:lstStyle/>
          <a:p>
            <a:pPr>
              <a:buFont typeface="Wingdings" pitchFamily="2" charset="2"/>
              <a:buChar char="v"/>
            </a:pPr>
            <a:r>
              <a:rPr lang="fa-IR" sz="2800" b="1" dirty="0" smtClean="0">
                <a:solidFill>
                  <a:srgbClr val="0070C0"/>
                </a:solidFill>
                <a:cs typeface="B Traffic" pitchFamily="2" charset="-78"/>
              </a:rPr>
              <a:t>  آ – </a:t>
            </a:r>
            <a:r>
              <a:rPr lang="fa-IR" sz="2800" b="1" dirty="0" smtClean="0">
                <a:solidFill>
                  <a:srgbClr val="FF0000"/>
                </a:solidFill>
                <a:cs typeface="B Traffic" pitchFamily="2" charset="-78"/>
              </a:rPr>
              <a:t>مزايا : </a:t>
            </a:r>
          </a:p>
          <a:p>
            <a:pPr>
              <a:buFont typeface="Wingdings" pitchFamily="2" charset="2"/>
              <a:buChar char="q"/>
            </a:pPr>
            <a:r>
              <a:rPr lang="fa-IR" sz="2800" b="1" dirty="0" smtClean="0">
                <a:solidFill>
                  <a:srgbClr val="0070C0"/>
                </a:solidFill>
                <a:cs typeface="B Traffic" pitchFamily="2" charset="-78"/>
              </a:rPr>
              <a:t>هزينه آموزش كارگران كاهش مي يابد .</a:t>
            </a:r>
          </a:p>
          <a:p>
            <a:pPr>
              <a:buFont typeface="Wingdings" pitchFamily="2" charset="2"/>
              <a:buChar char="q"/>
            </a:pPr>
            <a:r>
              <a:rPr lang="fa-IR" sz="2800" b="1" dirty="0" smtClean="0">
                <a:solidFill>
                  <a:srgbClr val="0070C0"/>
                </a:solidFill>
                <a:cs typeface="B Traffic" pitchFamily="2" charset="-78"/>
              </a:rPr>
              <a:t>درجه اتكاي سازمان به افراد به حد افل ميرسد. </a:t>
            </a:r>
          </a:p>
          <a:p>
            <a:pPr>
              <a:buFont typeface="Wingdings" pitchFamily="2" charset="2"/>
              <a:buChar char="q"/>
            </a:pPr>
            <a:r>
              <a:rPr lang="fa-IR" sz="2800" b="1" dirty="0" smtClean="0">
                <a:solidFill>
                  <a:srgbClr val="0070C0"/>
                </a:solidFill>
                <a:cs typeface="B Traffic" pitchFamily="2" charset="-78"/>
              </a:rPr>
              <a:t>بعلت كوتاه بودن دوره انجام كار و تكرار كار ، كارگر تلاش ميكند</a:t>
            </a:r>
          </a:p>
          <a:p>
            <a:pPr>
              <a:buFont typeface="Wingdings" pitchFamily="2" charset="2"/>
              <a:buChar char="q"/>
            </a:pPr>
            <a:r>
              <a:rPr lang="fa-IR" sz="2800" b="1" dirty="0" smtClean="0">
                <a:solidFill>
                  <a:srgbClr val="0070C0"/>
                </a:solidFill>
                <a:cs typeface="B Traffic" pitchFamily="2" charset="-78"/>
              </a:rPr>
              <a:t>  حركات بي فايده و زايد را انجام ندهد و محصول بيشتر مي شود.  </a:t>
            </a:r>
          </a:p>
          <a:p>
            <a:pPr>
              <a:buFont typeface="Wingdings" pitchFamily="2" charset="2"/>
              <a:buChar char="v"/>
            </a:pPr>
            <a:r>
              <a:rPr lang="fa-IR" sz="2800" b="1" dirty="0" smtClean="0">
                <a:solidFill>
                  <a:srgbClr val="0070C0"/>
                </a:solidFill>
                <a:cs typeface="B Traffic" pitchFamily="2" charset="-78"/>
              </a:rPr>
              <a:t>    </a:t>
            </a:r>
            <a:r>
              <a:rPr lang="fa-IR" sz="2800" b="1" dirty="0" smtClean="0">
                <a:solidFill>
                  <a:srgbClr val="FF0000"/>
                </a:solidFill>
                <a:cs typeface="B Traffic" pitchFamily="2" charset="-78"/>
              </a:rPr>
              <a:t>ب- معايب : </a:t>
            </a:r>
          </a:p>
          <a:p>
            <a:pPr>
              <a:buFont typeface="Wingdings" pitchFamily="2" charset="2"/>
              <a:buChar char="q"/>
            </a:pPr>
            <a:r>
              <a:rPr lang="fa-IR" sz="2800" b="1" dirty="0" smtClean="0">
                <a:solidFill>
                  <a:srgbClr val="0070C0"/>
                </a:solidFill>
                <a:cs typeface="B Traffic" pitchFamily="2" charset="-78"/>
              </a:rPr>
              <a:t>فرد نمي تواند احتياجات رواني خود را بطور بايد وشايد برآورده نمايد لذا غيبت  </a:t>
            </a:r>
          </a:p>
          <a:p>
            <a:r>
              <a:rPr lang="fa-IR" sz="2800" b="1" dirty="0" smtClean="0">
                <a:solidFill>
                  <a:srgbClr val="0070C0"/>
                </a:solidFill>
                <a:cs typeface="B Traffic" pitchFamily="2" charset="-78"/>
              </a:rPr>
              <a:t>         افزايش مي يابد . </a:t>
            </a:r>
          </a:p>
          <a:p>
            <a:pPr marL="514350" indent="-514350">
              <a:buFont typeface="Wingdings" pitchFamily="2" charset="2"/>
              <a:buChar char="q"/>
            </a:pPr>
            <a:r>
              <a:rPr lang="fa-IR" sz="2800" b="1" dirty="0" smtClean="0">
                <a:solidFill>
                  <a:srgbClr val="0070C0"/>
                </a:solidFill>
                <a:cs typeface="B Traffic" pitchFamily="2" charset="-78"/>
              </a:rPr>
              <a:t>با كم شدن اتكاي سازمان به مهارت كارگران، فرد احتياجات ايمني خود را در خطر مي بيند</a:t>
            </a:r>
            <a:endParaRPr lang="en-US" sz="2800" b="1" dirty="0" smtClean="0">
              <a:solidFill>
                <a:srgbClr val="0070C0"/>
              </a:solidFill>
              <a:cs typeface="B Traffic" pitchFamily="2" charset="-78"/>
            </a:endParaRPr>
          </a:p>
          <a:p>
            <a:endParaRPr lang="en-US" sz="2800" b="1" dirty="0" smtClean="0">
              <a:solidFill>
                <a:srgbClr val="0070C0"/>
              </a:solidFill>
              <a:cs typeface="B Traffic" pitchFamily="2" charset="-78"/>
            </a:endParaRPr>
          </a:p>
          <a:p>
            <a:endParaRPr lang="en-US" sz="2800" b="1" dirty="0" smtClean="0">
              <a:solidFill>
                <a:srgbClr val="0070C0"/>
              </a:solidFill>
              <a:cs typeface="B Traffic" pitchFamily="2" charset="-78"/>
            </a:endParaRPr>
          </a:p>
          <a:p>
            <a:endParaRPr lang="fa-IR" sz="2800" b="1" dirty="0">
              <a:solidFill>
                <a:srgbClr val="0070C0"/>
              </a:solidFill>
              <a:cs typeface="B Traffic" pitchFamily="2" charset="-78"/>
            </a:endParaRP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C00000"/>
                </a:solidFill>
                <a:cs typeface="B Traffic" pitchFamily="2" charset="-78"/>
              </a:rPr>
              <a:t>               شيفت هاي  كاري </a:t>
            </a:r>
            <a:endParaRPr lang="fa-IR" dirty="0">
              <a:solidFill>
                <a:srgbClr val="C00000"/>
              </a:solidFill>
              <a:cs typeface="B Traffic" pitchFamily="2" charset="-78"/>
            </a:endParaRPr>
          </a:p>
        </p:txBody>
      </p:sp>
      <p:sp>
        <p:nvSpPr>
          <p:cNvPr id="3" name="Subtitle 2"/>
          <p:cNvSpPr>
            <a:spLocks noGrp="1"/>
          </p:cNvSpPr>
          <p:nvPr>
            <p:ph type="subTitle" idx="1"/>
          </p:nvPr>
        </p:nvSpPr>
        <p:spPr>
          <a:xfrm>
            <a:off x="304800" y="1066800"/>
            <a:ext cx="8534400" cy="5791200"/>
          </a:xfrm>
        </p:spPr>
        <p:txBody>
          <a:bodyPr>
            <a:noAutofit/>
          </a:bodyPr>
          <a:lstStyle/>
          <a:p>
            <a:pPr algn="ctr">
              <a:buFont typeface="Wingdings" pitchFamily="2" charset="2"/>
              <a:buChar char="q"/>
            </a:pPr>
            <a:r>
              <a:rPr lang="fa-IR" sz="3200" dirty="0" smtClean="0">
                <a:solidFill>
                  <a:srgbClr val="0070C0"/>
                </a:solidFill>
                <a:cs typeface="B Traffic" pitchFamily="2" charset="-78"/>
              </a:rPr>
              <a:t>  هنگامي كه صرف كار ، به ساعات كاري روز ، مقرون به صرفه نباشد .( هزينه تامين دستگاهها و...) از كارگران بصورت نوبتي استفاده مي شود .</a:t>
            </a:r>
          </a:p>
          <a:p>
            <a:pPr algn="ctr">
              <a:buFont typeface="Wingdings" pitchFamily="2" charset="2"/>
              <a:buChar char="q"/>
            </a:pPr>
            <a:r>
              <a:rPr lang="fa-IR" sz="3200" dirty="0" smtClean="0">
                <a:solidFill>
                  <a:srgbClr val="0070C0"/>
                </a:solidFill>
                <a:cs typeface="B Traffic" pitchFamily="2" charset="-78"/>
              </a:rPr>
              <a:t> مشكل عمده ، افزايش هزينه ها و كاهش كارايي در نوبت عصر و شب   است.  ونظارت براي مديران دشوارتر.  </a:t>
            </a:r>
          </a:p>
          <a:p>
            <a:pPr algn="ctr"/>
            <a:endParaRPr lang="fa-IR" sz="3200" dirty="0" smtClean="0">
              <a:solidFill>
                <a:srgbClr val="0070C0"/>
              </a:solidFill>
              <a:cs typeface="B Traffic" pitchFamily="2" charset="-78"/>
            </a:endParaRPr>
          </a:p>
          <a:p>
            <a:pPr>
              <a:buFont typeface="Wingdings" pitchFamily="2" charset="2"/>
              <a:buChar char="Ø"/>
            </a:pPr>
            <a:r>
              <a:rPr lang="fa-IR" sz="3200" dirty="0" smtClean="0">
                <a:solidFill>
                  <a:srgbClr val="0070C0"/>
                </a:solidFill>
                <a:cs typeface="B Traffic" pitchFamily="2" charset="-78"/>
              </a:rPr>
              <a:t>    - شيفت اول از ساعت 6 صبح تا 14 </a:t>
            </a:r>
          </a:p>
          <a:p>
            <a:pPr>
              <a:buFont typeface="Wingdings" pitchFamily="2" charset="2"/>
              <a:buChar char="Ø"/>
            </a:pPr>
            <a:r>
              <a:rPr lang="fa-IR" sz="3200" dirty="0" smtClean="0">
                <a:solidFill>
                  <a:srgbClr val="0070C0"/>
                </a:solidFill>
                <a:cs typeface="B Traffic" pitchFamily="2" charset="-78"/>
              </a:rPr>
              <a:t>    - شيفت دوم از ساعت 14 تا 22 </a:t>
            </a:r>
          </a:p>
          <a:p>
            <a:pPr>
              <a:buFont typeface="Wingdings" pitchFamily="2" charset="2"/>
              <a:buChar char="Ø"/>
            </a:pPr>
            <a:r>
              <a:rPr lang="fa-IR" sz="3200" dirty="0" smtClean="0">
                <a:solidFill>
                  <a:srgbClr val="0070C0"/>
                </a:solidFill>
                <a:cs typeface="B Traffic" pitchFamily="2" charset="-78"/>
              </a:rPr>
              <a:t>    - شيفت سوم از ساعت 22 تا 6 صبح </a:t>
            </a:r>
            <a:endParaRPr lang="en-US" sz="3200" dirty="0" smtClean="0">
              <a:solidFill>
                <a:srgbClr val="0070C0"/>
              </a:solidFill>
              <a:cs typeface="B Traffic" pitchFamily="2" charset="-78"/>
            </a:endParaRPr>
          </a:p>
          <a:p>
            <a:endParaRPr lang="en-US" sz="3200" dirty="0" smtClean="0">
              <a:solidFill>
                <a:srgbClr val="0070C0"/>
              </a:solidFill>
              <a:cs typeface="B Traffic" pitchFamily="2" charset="-78"/>
            </a:endParaRPr>
          </a:p>
          <a:p>
            <a:endParaRPr lang="en-US" sz="3200" dirty="0" smtClean="0">
              <a:solidFill>
                <a:srgbClr val="0070C0"/>
              </a:solidFill>
              <a:cs typeface="B Traffic" pitchFamily="2" charset="-78"/>
            </a:endParaRPr>
          </a:p>
          <a:p>
            <a:r>
              <a:rPr lang="fa-IR" sz="3200" dirty="0" smtClean="0">
                <a:solidFill>
                  <a:srgbClr val="0070C0"/>
                </a:solidFill>
                <a:cs typeface="B Traffic" pitchFamily="2" charset="-78"/>
              </a:rPr>
              <a:t> </a:t>
            </a:r>
            <a:endParaRPr lang="fa-IR" sz="3200"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p:spPr>
        <p:txBody>
          <a:bodyPr>
            <a:normAutofit/>
          </a:bodyPr>
          <a:lstStyle/>
          <a:p>
            <a:r>
              <a:rPr lang="fa-IR" sz="3200" dirty="0" smtClean="0">
                <a:solidFill>
                  <a:srgbClr val="C00000"/>
                </a:solidFill>
                <a:cs typeface="B Traffic" pitchFamily="2" charset="-78"/>
              </a:rPr>
              <a:t>        امتيازات قانوني براي كارگران نوبتي </a:t>
            </a:r>
            <a:endParaRPr lang="fa-IR" sz="3200" dirty="0">
              <a:solidFill>
                <a:srgbClr val="C00000"/>
              </a:solidFill>
              <a:cs typeface="B Traffic" pitchFamily="2" charset="-78"/>
            </a:endParaRPr>
          </a:p>
        </p:txBody>
      </p:sp>
      <p:sp>
        <p:nvSpPr>
          <p:cNvPr id="3" name="Subtitle 2"/>
          <p:cNvSpPr>
            <a:spLocks noGrp="1"/>
          </p:cNvSpPr>
          <p:nvPr>
            <p:ph type="subTitle" idx="1"/>
          </p:nvPr>
        </p:nvSpPr>
        <p:spPr>
          <a:xfrm>
            <a:off x="304800" y="1066800"/>
            <a:ext cx="8534400" cy="5791200"/>
          </a:xfrm>
        </p:spPr>
        <p:txBody>
          <a:bodyPr>
            <a:normAutofit/>
          </a:bodyPr>
          <a:lstStyle/>
          <a:p>
            <a:pPr algn="ctr"/>
            <a:r>
              <a:rPr lang="fa-IR" b="1" dirty="0" smtClean="0">
                <a:solidFill>
                  <a:srgbClr val="0070C0"/>
                </a:solidFill>
                <a:cs typeface="B Traffic" pitchFamily="2" charset="-78"/>
              </a:rPr>
              <a:t>كارگري كه در نوبتهاي صبح وعصر در طول ماه كار ميكند از %10 فوق </a:t>
            </a:r>
            <a:r>
              <a:rPr lang="fa-IR" b="1" dirty="0" smtClean="0">
                <a:solidFill>
                  <a:srgbClr val="0070C0"/>
                </a:solidFill>
                <a:cs typeface="B Traffic" pitchFamily="2" charset="-78"/>
              </a:rPr>
              <a:t>العاده </a:t>
            </a:r>
          </a:p>
          <a:p>
            <a:pPr algn="ctr"/>
            <a:endParaRPr lang="fa-IR" b="1" dirty="0" smtClean="0">
              <a:solidFill>
                <a:srgbClr val="0070C0"/>
              </a:solidFill>
              <a:cs typeface="B Traffic" pitchFamily="2" charset="-78"/>
            </a:endParaRPr>
          </a:p>
          <a:p>
            <a:pPr algn="ctr"/>
            <a:r>
              <a:rPr lang="fa-IR" b="1" dirty="0" smtClean="0">
                <a:solidFill>
                  <a:srgbClr val="0070C0"/>
                </a:solidFill>
                <a:cs typeface="B Traffic" pitchFamily="2" charset="-78"/>
              </a:rPr>
              <a:t>و</a:t>
            </a:r>
            <a:r>
              <a:rPr lang="fa-IR" b="1" dirty="0" smtClean="0">
                <a:solidFill>
                  <a:srgbClr val="0070C0"/>
                </a:solidFill>
                <a:cs typeface="B Traffic" pitchFamily="2" charset="-78"/>
              </a:rPr>
              <a:t>كارگري </a:t>
            </a:r>
            <a:r>
              <a:rPr lang="fa-IR" b="1" dirty="0" smtClean="0">
                <a:solidFill>
                  <a:srgbClr val="0070C0"/>
                </a:solidFill>
                <a:cs typeface="B Traffic" pitchFamily="2" charset="-78"/>
              </a:rPr>
              <a:t>كه در نوبتهاي صبح وعصرو شب در طول ماه كار ميكند از %15   ...</a:t>
            </a:r>
            <a:endParaRPr lang="en-US" b="1" dirty="0" smtClean="0">
              <a:solidFill>
                <a:srgbClr val="0070C0"/>
              </a:solidFill>
              <a:cs typeface="B Traffic" pitchFamily="2" charset="-78"/>
            </a:endParaRPr>
          </a:p>
          <a:p>
            <a:pPr algn="ctr"/>
            <a:endParaRPr lang="fa-IR" b="1" dirty="0" smtClean="0">
              <a:solidFill>
                <a:srgbClr val="0070C0"/>
              </a:solidFill>
              <a:cs typeface="B Traffic" pitchFamily="2" charset="-78"/>
            </a:endParaRPr>
          </a:p>
          <a:p>
            <a:pPr algn="ctr"/>
            <a:r>
              <a:rPr lang="fa-IR" b="1" dirty="0" smtClean="0">
                <a:solidFill>
                  <a:srgbClr val="0070C0"/>
                </a:solidFill>
                <a:cs typeface="B Traffic" pitchFamily="2" charset="-78"/>
              </a:rPr>
              <a:t> وكارگري كه در </a:t>
            </a:r>
            <a:r>
              <a:rPr lang="fa-IR" b="1" dirty="0" smtClean="0">
                <a:solidFill>
                  <a:srgbClr val="0070C0"/>
                </a:solidFill>
                <a:cs typeface="B Traffic" pitchFamily="2" charset="-78"/>
              </a:rPr>
              <a:t>صبح وشب ياعصروشب در طول ماه كار ميكند از%22.5     </a:t>
            </a:r>
            <a:r>
              <a:rPr lang="fa-IR" b="1" dirty="0" smtClean="0">
                <a:solidFill>
                  <a:srgbClr val="0070C0"/>
                </a:solidFill>
                <a:cs typeface="B Traffic" pitchFamily="2" charset="-78"/>
              </a:rPr>
              <a:t>...</a:t>
            </a:r>
          </a:p>
          <a:p>
            <a:pPr algn="ctr"/>
            <a:endParaRPr lang="en-US" b="1" dirty="0" smtClean="0">
              <a:solidFill>
                <a:srgbClr val="0070C0"/>
              </a:solidFill>
              <a:cs typeface="B Traffic" pitchFamily="2" charset="-78"/>
            </a:endParaRPr>
          </a:p>
          <a:p>
            <a:pPr algn="ctr"/>
            <a:r>
              <a:rPr lang="fa-IR" b="1" dirty="0" smtClean="0">
                <a:solidFill>
                  <a:srgbClr val="0070C0"/>
                </a:solidFill>
                <a:cs typeface="B Traffic" pitchFamily="2" charset="-78"/>
              </a:rPr>
              <a:t>كارگري كه شب كاري غير نوبتي انجام ميدهد از % 35  فوق العاده علاوه بر مزد عادي در يافت مي نمايد </a:t>
            </a:r>
            <a:r>
              <a:rPr lang="fa-IR" b="1" dirty="0" smtClean="0">
                <a:solidFill>
                  <a:srgbClr val="0070C0"/>
                </a:solidFill>
                <a:cs typeface="B Traffic" pitchFamily="2" charset="-78"/>
              </a:rPr>
              <a:t>.</a:t>
            </a:r>
          </a:p>
          <a:p>
            <a:pPr algn="ctr"/>
            <a:endParaRPr lang="fa-IR" b="1" dirty="0" smtClean="0">
              <a:solidFill>
                <a:srgbClr val="0070C0"/>
              </a:solidFill>
              <a:cs typeface="B Traffic" pitchFamily="2" charset="-78"/>
            </a:endParaRPr>
          </a:p>
          <a:p>
            <a:pPr algn="ctr"/>
            <a:r>
              <a:rPr lang="fa-IR" b="1" dirty="0" smtClean="0">
                <a:solidFill>
                  <a:srgbClr val="0070C0"/>
                </a:solidFill>
                <a:cs typeface="B Traffic" pitchFamily="2" charset="-78"/>
              </a:rPr>
              <a:t>  * در كار نوبتي ممكنست  ساعت كار از 8ساعت در شبانه روز </a:t>
            </a:r>
            <a:endParaRPr lang="fa-IR" b="1" dirty="0" smtClean="0">
              <a:solidFill>
                <a:srgbClr val="0070C0"/>
              </a:solidFill>
              <a:cs typeface="B Traffic" pitchFamily="2" charset="-78"/>
            </a:endParaRPr>
          </a:p>
          <a:p>
            <a:pPr algn="ctr"/>
            <a:r>
              <a:rPr lang="fa-IR" b="1" dirty="0" smtClean="0">
                <a:solidFill>
                  <a:srgbClr val="0070C0"/>
                </a:solidFill>
                <a:cs typeface="B Traffic" pitchFamily="2" charset="-78"/>
              </a:rPr>
              <a:t> </a:t>
            </a:r>
            <a:r>
              <a:rPr lang="fa-IR" b="1" dirty="0" smtClean="0">
                <a:solidFill>
                  <a:srgbClr val="0070C0"/>
                </a:solidFill>
                <a:cs typeface="B Traffic" pitchFamily="2" charset="-78"/>
              </a:rPr>
              <a:t>و 44 ساعت در هفته تجاوز </a:t>
            </a:r>
            <a:r>
              <a:rPr lang="fa-IR" b="1" dirty="0" smtClean="0">
                <a:solidFill>
                  <a:srgbClr val="0070C0"/>
                </a:solidFill>
                <a:cs typeface="B Traffic" pitchFamily="2" charset="-78"/>
              </a:rPr>
              <a:t>نمايد</a:t>
            </a:r>
          </a:p>
          <a:p>
            <a:pPr algn="ctr"/>
            <a:r>
              <a:rPr lang="fa-IR" b="1" dirty="0" smtClean="0">
                <a:solidFill>
                  <a:srgbClr val="0070C0"/>
                </a:solidFill>
                <a:cs typeface="B Traffic" pitchFamily="2" charset="-78"/>
              </a:rPr>
              <a:t> </a:t>
            </a:r>
            <a:r>
              <a:rPr lang="fa-IR" b="1" dirty="0" smtClean="0">
                <a:solidFill>
                  <a:srgbClr val="0070C0"/>
                </a:solidFill>
                <a:cs typeface="B Traffic" pitchFamily="2" charset="-78"/>
              </a:rPr>
              <a:t>ليكن جمع ساعات كار در چهار هفته متوالي نبايد از 176 ساعت بيشتر شود .</a:t>
            </a:r>
            <a:endParaRPr lang="fa-IR" b="1" dirty="0">
              <a:solidFill>
                <a:srgbClr val="0070C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cs typeface="0 Badr" pitchFamily="2" charset="-78"/>
              </a:rPr>
              <a:t>        </a:t>
            </a:r>
            <a:endParaRPr lang="fa-IR" dirty="0">
              <a:cs typeface="0 Badr"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0 Badr" pitchFamily="2" charset="-78"/>
            </a:endParaRP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cs typeface="0 Badr" pitchFamily="2" charset="-78"/>
              </a:rPr>
              <a:t>        </a:t>
            </a:r>
            <a:endParaRPr lang="fa-IR" dirty="0">
              <a:cs typeface="0 Badr"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0 Badr" pitchFamily="2" charset="-78"/>
            </a:endParaRP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
        <p:nvSpPr>
          <p:cNvPr id="4" name="Horizontal Scroll 3"/>
          <p:cNvSpPr/>
          <p:nvPr/>
        </p:nvSpPr>
        <p:spPr>
          <a:xfrm>
            <a:off x="152400" y="1066800"/>
            <a:ext cx="8763000" cy="8808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cs typeface="0 Badr" pitchFamily="2" charset="-78"/>
            </a:endParaRPr>
          </a:p>
        </p:txBody>
      </p:sp>
      <p:sp>
        <p:nvSpPr>
          <p:cNvPr id="5" name="Horizontal Scroll 4"/>
          <p:cNvSpPr/>
          <p:nvPr/>
        </p:nvSpPr>
        <p:spPr>
          <a:xfrm>
            <a:off x="152400" y="1905000"/>
            <a:ext cx="8839200" cy="838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cs typeface="0 Badr" pitchFamily="2" charset="-78"/>
            </a:endParaRPr>
          </a:p>
        </p:txBody>
      </p:sp>
      <p:sp>
        <p:nvSpPr>
          <p:cNvPr id="6" name="Horizontal Scroll 5"/>
          <p:cNvSpPr/>
          <p:nvPr/>
        </p:nvSpPr>
        <p:spPr>
          <a:xfrm>
            <a:off x="152400" y="2667000"/>
            <a:ext cx="8991600" cy="91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dirty="0">
              <a:solidFill>
                <a:srgbClr val="FFFF00"/>
              </a:solidFill>
              <a:cs typeface="0 Badr" pitchFamily="2" charset="-78"/>
            </a:endParaRPr>
          </a:p>
        </p:txBody>
      </p:sp>
      <p:sp>
        <p:nvSpPr>
          <p:cNvPr id="7" name="Horizontal Scroll 6"/>
          <p:cNvSpPr/>
          <p:nvPr/>
        </p:nvSpPr>
        <p:spPr>
          <a:xfrm>
            <a:off x="152400" y="3505200"/>
            <a:ext cx="8839200" cy="91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3200" dirty="0">
              <a:solidFill>
                <a:srgbClr val="002060"/>
              </a:solidFill>
              <a:cs typeface="0 Badr" pitchFamily="2" charset="-78"/>
            </a:endParaRPr>
          </a:p>
        </p:txBody>
      </p:sp>
      <p:sp>
        <p:nvSpPr>
          <p:cNvPr id="8" name="Horizontal Scroll 7"/>
          <p:cNvSpPr/>
          <p:nvPr/>
        </p:nvSpPr>
        <p:spPr>
          <a:xfrm>
            <a:off x="152400" y="4343400"/>
            <a:ext cx="8839200" cy="990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3200" dirty="0">
              <a:solidFill>
                <a:srgbClr val="002060"/>
              </a:solidFill>
              <a:cs typeface="0 Badr" pitchFamily="2" charset="-78"/>
            </a:endParaRPr>
          </a:p>
        </p:txBody>
      </p:sp>
      <p:sp>
        <p:nvSpPr>
          <p:cNvPr id="9" name="Horizontal Scroll 8"/>
          <p:cNvSpPr/>
          <p:nvPr/>
        </p:nvSpPr>
        <p:spPr>
          <a:xfrm>
            <a:off x="152400" y="5257800"/>
            <a:ext cx="88392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3200" dirty="0">
              <a:solidFill>
                <a:srgbClr val="002060"/>
              </a:solidFill>
              <a:cs typeface="0 Badr" pitchFamily="2" charset="-78"/>
            </a:endParaRPr>
          </a:p>
        </p:txBody>
      </p:sp>
      <p:sp>
        <p:nvSpPr>
          <p:cNvPr id="10" name="Horizontal Scroll 9"/>
          <p:cNvSpPr/>
          <p:nvPr/>
        </p:nvSpPr>
        <p:spPr>
          <a:xfrm>
            <a:off x="152400" y="5943600"/>
            <a:ext cx="8839200" cy="91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800" dirty="0">
              <a:solidFill>
                <a:srgbClr val="002060"/>
              </a:solidFill>
              <a:cs typeface="0 Badr" pitchFamily="2" charset="-78"/>
            </a:endParaRPr>
          </a:p>
        </p:txBody>
      </p:sp>
      <p:sp>
        <p:nvSpPr>
          <p:cNvPr id="11" name="Subtitle 2"/>
          <p:cNvSpPr txBox="1">
            <a:spLocks/>
          </p:cNvSpPr>
          <p:nvPr/>
        </p:nvSpPr>
        <p:spPr>
          <a:xfrm>
            <a:off x="152400" y="1219200"/>
            <a:ext cx="9144000" cy="5791200"/>
          </a:xfrm>
          <a:prstGeom prst="rect">
            <a:avLst/>
          </a:prstGeom>
        </p:spPr>
        <p:txBody>
          <a:bodyPr vert="horz" lIns="0" rIns="18288">
            <a:norm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dirty="0">
              <a:ln>
                <a:noFill/>
              </a:ln>
              <a:solidFill>
                <a:schemeClr val="tx1"/>
              </a:solidFill>
              <a:effectLst/>
              <a:uLnTx/>
              <a:uFillTx/>
              <a:latin typeface="+mn-lt"/>
              <a:ea typeface="+mn-ea"/>
              <a:cs typeface="0 Badr" pitchFamily="2" charset="-78"/>
            </a:endParaRPr>
          </a:p>
        </p:txBody>
      </p:sp>
      <p:sp>
        <p:nvSpPr>
          <p:cNvPr id="12" name="Subtitle 2"/>
          <p:cNvSpPr txBox="1">
            <a:spLocks/>
          </p:cNvSpPr>
          <p:nvPr/>
        </p:nvSpPr>
        <p:spPr>
          <a:xfrm>
            <a:off x="304800" y="1371600"/>
            <a:ext cx="9144000" cy="5791200"/>
          </a:xfrm>
          <a:prstGeom prst="rect">
            <a:avLst/>
          </a:prstGeom>
        </p:spPr>
        <p:txBody>
          <a:bodyPr vert="horz" lIns="0" rIns="18288">
            <a:norm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dirty="0">
              <a:ln>
                <a:noFill/>
              </a:ln>
              <a:solidFill>
                <a:schemeClr val="tx1"/>
              </a:solidFill>
              <a:effectLst/>
              <a:uLnTx/>
              <a:uFillTx/>
              <a:latin typeface="+mn-lt"/>
              <a:ea typeface="+mn-ea"/>
              <a:cs typeface="0 Badr" pitchFamily="2" charset="-78"/>
            </a:endParaRP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p:spPr>
        <p:txBody>
          <a:bodyPr>
            <a:normAutofit/>
          </a:bodyPr>
          <a:lstStyle/>
          <a:p>
            <a:r>
              <a:rPr lang="fa-IR" dirty="0" smtClean="0">
                <a:solidFill>
                  <a:srgbClr val="FFFF00"/>
                </a:solidFill>
                <a:cs typeface="B Traffic" pitchFamily="2" charset="-78"/>
              </a:rPr>
              <a:t>          شيوه هاي مطالعه كار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686800" cy="5791200"/>
          </a:xfrm>
        </p:spPr>
        <p:txBody>
          <a:bodyPr>
            <a:normAutofit/>
          </a:bodyPr>
          <a:lstStyle/>
          <a:p>
            <a:r>
              <a:rPr lang="en-US" sz="3200" dirty="0" smtClean="0">
                <a:cs typeface="0 Badr" pitchFamily="2" charset="-78"/>
              </a:rPr>
              <a:t> </a:t>
            </a:r>
            <a:r>
              <a:rPr lang="fa-IR" sz="2400" b="1" dirty="0" smtClean="0">
                <a:solidFill>
                  <a:srgbClr val="0070C0"/>
                </a:solidFill>
                <a:cs typeface="B Traffic" pitchFamily="2" charset="-78"/>
              </a:rPr>
              <a:t>عموما   دو مبحث کار سنجی و روش سنجی مطرح است که در روش سنجی بیشتر کاهش عملیات غیر ضرور در یک کار خاص و در کارسنجی کاهش زمانهای زاید و تعیین زمان </a:t>
            </a:r>
            <a:r>
              <a:rPr lang="fa-IR" sz="2400" b="1" dirty="0" smtClean="0">
                <a:solidFill>
                  <a:srgbClr val="0070C0"/>
                </a:solidFill>
                <a:cs typeface="B Traffic" pitchFamily="2" charset="-78"/>
              </a:rPr>
              <a:t>استادارد بحث می </a:t>
            </a:r>
            <a:r>
              <a:rPr lang="fa-IR" sz="2400" b="1" dirty="0" smtClean="0">
                <a:solidFill>
                  <a:srgbClr val="0070C0"/>
                </a:solidFill>
                <a:cs typeface="B Traffic" pitchFamily="2" charset="-78"/>
              </a:rPr>
              <a:t>شود </a:t>
            </a:r>
            <a:endParaRPr lang="en-US" sz="2400" b="1" dirty="0" smtClean="0">
              <a:solidFill>
                <a:srgbClr val="0070C0"/>
              </a:solidFill>
              <a:cs typeface="B Traffic"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
        <p:nvSpPr>
          <p:cNvPr id="4" name="Explosion 2 3"/>
          <p:cNvSpPr/>
          <p:nvPr/>
        </p:nvSpPr>
        <p:spPr>
          <a:xfrm>
            <a:off x="4800600" y="2590800"/>
            <a:ext cx="4648200" cy="1828800"/>
          </a:xfrm>
          <a:prstGeom prst="irregularSeal2">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800" dirty="0" smtClean="0">
                <a:cs typeface="B Traffic" pitchFamily="2" charset="-78"/>
              </a:rPr>
              <a:t>روش سنجي </a:t>
            </a:r>
            <a:endParaRPr lang="fa-IR" sz="2800" dirty="0">
              <a:cs typeface="B Traffic" pitchFamily="2" charset="-78"/>
            </a:endParaRPr>
          </a:p>
        </p:txBody>
      </p:sp>
      <p:sp>
        <p:nvSpPr>
          <p:cNvPr id="5" name="Explosion 2 4"/>
          <p:cNvSpPr/>
          <p:nvPr/>
        </p:nvSpPr>
        <p:spPr>
          <a:xfrm>
            <a:off x="228600" y="2667000"/>
            <a:ext cx="4495800" cy="1905000"/>
          </a:xfrm>
          <a:prstGeom prst="irregularSeal2">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fa-IR" sz="2400" dirty="0" smtClean="0">
                <a:solidFill>
                  <a:schemeClr val="bg1"/>
                </a:solidFill>
                <a:cs typeface="B Traffic" pitchFamily="2" charset="-78"/>
              </a:rPr>
              <a:t>زمان سنجي </a:t>
            </a:r>
            <a:endParaRPr lang="fa-IR" sz="2400" dirty="0">
              <a:solidFill>
                <a:schemeClr val="bg1"/>
              </a:solidFill>
              <a:cs typeface="B Traffic" pitchFamily="2" charset="-78"/>
            </a:endParaRPr>
          </a:p>
        </p:txBody>
      </p:sp>
      <p:sp>
        <p:nvSpPr>
          <p:cNvPr id="6" name="Title 1"/>
          <p:cNvSpPr txBox="1">
            <a:spLocks/>
          </p:cNvSpPr>
          <p:nvPr/>
        </p:nvSpPr>
        <p:spPr>
          <a:xfrm>
            <a:off x="0" y="4114800"/>
            <a:ext cx="9144000" cy="10668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5600" b="1"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B Traffic" pitchFamily="2" charset="-78"/>
              </a:rPr>
              <a:t>                  مطالعه روش </a:t>
            </a:r>
            <a:endParaRPr kumimoji="0" lang="fa-IR" sz="5600" b="1" i="0" u="none" strike="noStrike" kern="1200" cap="none" spc="0" normalizeH="0" baseline="0" noProof="0" dirty="0">
              <a:ln>
                <a:noFill/>
              </a:ln>
              <a:solidFill>
                <a:srgbClr val="FFFF00"/>
              </a:solidFill>
              <a:effectLst>
                <a:outerShdw blurRad="38100" dist="25400" dir="5400000" algn="tl" rotWithShape="0">
                  <a:srgbClr val="000000">
                    <a:alpha val="43000"/>
                  </a:srgbClr>
                </a:outerShdw>
              </a:effectLst>
              <a:uLnTx/>
              <a:uFillTx/>
              <a:latin typeface="+mj-lt"/>
              <a:ea typeface="+mj-ea"/>
              <a:cs typeface="B Traffic" pitchFamily="2" charset="-78"/>
            </a:endParaRPr>
          </a:p>
        </p:txBody>
      </p:sp>
      <p:sp>
        <p:nvSpPr>
          <p:cNvPr id="7" name="Rectangle 6"/>
          <p:cNvSpPr/>
          <p:nvPr/>
        </p:nvSpPr>
        <p:spPr>
          <a:xfrm>
            <a:off x="0" y="5410200"/>
            <a:ext cx="8839200" cy="1200329"/>
          </a:xfrm>
          <a:prstGeom prst="rect">
            <a:avLst/>
          </a:prstGeom>
        </p:spPr>
        <p:txBody>
          <a:bodyPr wrap="square">
            <a:spAutoFit/>
          </a:bodyPr>
          <a:lstStyle/>
          <a:p>
            <a:pPr algn="ctr"/>
            <a:r>
              <a:rPr lang="fa-IR" sz="2400" b="1" dirty="0" smtClean="0">
                <a:solidFill>
                  <a:srgbClr val="0070C0"/>
                </a:solidFill>
                <a:cs typeface="B Traffic" pitchFamily="2" charset="-78"/>
              </a:rPr>
              <a:t>ثبت منظم و بررسي دقيق روشهاي انجام كار و پيشنهاد روشهاي </a:t>
            </a:r>
            <a:r>
              <a:rPr lang="fa-IR" sz="2400" b="1" dirty="0" smtClean="0">
                <a:solidFill>
                  <a:srgbClr val="0070C0"/>
                </a:solidFill>
                <a:cs typeface="B Traffic" pitchFamily="2" charset="-78"/>
              </a:rPr>
              <a:t>اصلاحي</a:t>
            </a:r>
          </a:p>
          <a:p>
            <a:pPr algn="ctr"/>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به منظور كاهش هزينه ها ، ساده تر كردن عمليات و افزايش بازدهي .</a:t>
            </a:r>
            <a:endParaRPr lang="en-US" sz="2400" b="1" dirty="0" smtClean="0">
              <a:solidFill>
                <a:srgbClr val="0070C0"/>
              </a:solidFill>
              <a:cs typeface="B Traffic" pitchFamily="2" charset="-78"/>
            </a:endParaRPr>
          </a:p>
          <a:p>
            <a:endParaRPr lang="en-US" sz="2400" dirty="0" smtClean="0">
              <a:solidFill>
                <a:srgbClr val="FF0000"/>
              </a:solidFill>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مراحل روش سنجي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0 Badr" pitchFamily="2" charset="-78"/>
            </a:endParaRP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smtClean="0">
              <a:cs typeface="0 Badr" pitchFamily="2" charset="-78"/>
            </a:endParaRPr>
          </a:p>
          <a:p>
            <a:endParaRPr lang="fa-IR" sz="3200" dirty="0" smtClean="0">
              <a:cs typeface="0 Badr" pitchFamily="2" charset="-78"/>
            </a:endParaRPr>
          </a:p>
          <a:p>
            <a:endParaRPr lang="fa-IR" sz="3200" dirty="0" smtClean="0">
              <a:cs typeface="0 Badr" pitchFamily="2" charset="-78"/>
            </a:endParaRPr>
          </a:p>
          <a:p>
            <a:endParaRPr lang="fa-IR" sz="3200" dirty="0" smtClean="0">
              <a:cs typeface="0 Badr" pitchFamily="2" charset="-78"/>
            </a:endParaRPr>
          </a:p>
          <a:p>
            <a:endParaRPr lang="fa-IR" sz="3200" dirty="0">
              <a:cs typeface="0 Badr" pitchFamily="2" charset="-78"/>
            </a:endParaRPr>
          </a:p>
        </p:txBody>
      </p:sp>
      <p:sp>
        <p:nvSpPr>
          <p:cNvPr id="4" name="7-Point Star 3"/>
          <p:cNvSpPr/>
          <p:nvPr/>
        </p:nvSpPr>
        <p:spPr>
          <a:xfrm>
            <a:off x="5791200" y="1447800"/>
            <a:ext cx="2971800" cy="2209800"/>
          </a:xfrm>
          <a:prstGeom prst="star7">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dirty="0" smtClean="0">
                <a:cs typeface="B Traffic" pitchFamily="2" charset="-78"/>
              </a:rPr>
              <a:t> </a:t>
            </a:r>
            <a:r>
              <a:rPr lang="fa-IR" sz="4000" dirty="0" smtClean="0">
                <a:cs typeface="B Traffic" pitchFamily="2" charset="-78"/>
              </a:rPr>
              <a:t>انتخاب </a:t>
            </a:r>
            <a:endParaRPr lang="fa-IR" sz="4000" dirty="0">
              <a:cs typeface="B Traffic" pitchFamily="2" charset="-78"/>
            </a:endParaRPr>
          </a:p>
        </p:txBody>
      </p:sp>
      <p:sp>
        <p:nvSpPr>
          <p:cNvPr id="5" name="6-Point Star 4"/>
          <p:cNvSpPr/>
          <p:nvPr/>
        </p:nvSpPr>
        <p:spPr>
          <a:xfrm>
            <a:off x="3276600" y="1295400"/>
            <a:ext cx="2514600" cy="3962400"/>
          </a:xfrm>
          <a:prstGeom prst="star6">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fa-IR" sz="4000" dirty="0" smtClean="0">
                <a:cs typeface="B Traffic" pitchFamily="2" charset="-78"/>
              </a:rPr>
              <a:t>ثبت</a:t>
            </a:r>
            <a:endParaRPr lang="fa-IR" sz="4000" dirty="0">
              <a:cs typeface="B Traffic" pitchFamily="2" charset="-78"/>
            </a:endParaRPr>
          </a:p>
        </p:txBody>
      </p:sp>
      <p:sp>
        <p:nvSpPr>
          <p:cNvPr id="6" name="6-Point Star 5"/>
          <p:cNvSpPr/>
          <p:nvPr/>
        </p:nvSpPr>
        <p:spPr>
          <a:xfrm>
            <a:off x="304800" y="609600"/>
            <a:ext cx="2362200" cy="2743200"/>
          </a:xfrm>
          <a:prstGeom prst="star6">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sz="4000" dirty="0" smtClean="0">
                <a:cs typeface="B Traffic" pitchFamily="2" charset="-78"/>
              </a:rPr>
              <a:t>پيشنهاد</a:t>
            </a:r>
            <a:endParaRPr lang="fa-IR" sz="4000" dirty="0">
              <a:cs typeface="B Traffic" pitchFamily="2" charset="-78"/>
            </a:endParaRPr>
          </a:p>
        </p:txBody>
      </p:sp>
      <p:sp>
        <p:nvSpPr>
          <p:cNvPr id="7" name="6-Point Star 6"/>
          <p:cNvSpPr/>
          <p:nvPr/>
        </p:nvSpPr>
        <p:spPr>
          <a:xfrm>
            <a:off x="6019800" y="3581400"/>
            <a:ext cx="2819400" cy="3276600"/>
          </a:xfrm>
          <a:prstGeom prst="star6">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sz="4000" dirty="0" smtClean="0">
                <a:cs typeface="B Traffic" pitchFamily="2" charset="-78"/>
              </a:rPr>
              <a:t>اعمال</a:t>
            </a:r>
            <a:endParaRPr lang="fa-IR" sz="4000" dirty="0">
              <a:cs typeface="B Traffic" pitchFamily="2" charset="-78"/>
            </a:endParaRPr>
          </a:p>
        </p:txBody>
      </p:sp>
      <p:sp>
        <p:nvSpPr>
          <p:cNvPr id="8" name="6-Point Star 7"/>
          <p:cNvSpPr/>
          <p:nvPr/>
        </p:nvSpPr>
        <p:spPr>
          <a:xfrm>
            <a:off x="0" y="4191000"/>
            <a:ext cx="3048000" cy="2667000"/>
          </a:xfrm>
          <a:prstGeom prst="star6">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fa-IR" sz="4400" dirty="0" smtClean="0">
                <a:cs typeface="B Traffic" pitchFamily="2" charset="-78"/>
              </a:rPr>
              <a:t>ابقا</a:t>
            </a:r>
            <a:endParaRPr lang="fa-IR" sz="4400" dirty="0">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 calcmode="lin" valueType="num">
                                      <p:cBhvr additive="base">
                                        <p:cTn id="31"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bg/>
                                          </p:spTgt>
                                        </p:tgtEl>
                                        <p:attrNameLst>
                                          <p:attrName>style.visibility</p:attrName>
                                        </p:attrNameLst>
                                      </p:cBhvr>
                                      <p:to>
                                        <p:strVal val="visible"/>
                                      </p:to>
                                    </p:set>
                                    <p:anim calcmode="lin" valueType="num">
                                      <p:cBhvr additive="base">
                                        <p:cTn id="4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bg/>
                                          </p:spTgt>
                                        </p:tgtEl>
                                        <p:attrNameLst>
                                          <p:attrName>style.visibility</p:attrName>
                                        </p:attrNameLst>
                                      </p:cBhvr>
                                      <p:to>
                                        <p:strVal val="visible"/>
                                      </p:to>
                                    </p:set>
                                    <p:anim calcmode="lin" valueType="num">
                                      <p:cBhvr additive="base">
                                        <p:cTn id="55" dur="500" fill="hold"/>
                                        <p:tgtEl>
                                          <p:spTgt spid="8">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 calcmode="lin" valueType="num">
                                      <p:cBhvr additive="base">
                                        <p:cTn id="6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animBg="1"/>
      <p:bldP spid="7" grpId="0" build="p" animBg="1"/>
      <p:bldP spid="8"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مراحل روش سنجي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8763000" cy="5791200"/>
          </a:xfrm>
        </p:spPr>
        <p:txBody>
          <a:bodyPr>
            <a:normAutofit/>
          </a:bodyPr>
          <a:lstStyle/>
          <a:p>
            <a:pPr>
              <a:buFont typeface="Wingdings" pitchFamily="2" charset="2"/>
              <a:buChar char="v"/>
            </a:pPr>
            <a:r>
              <a:rPr lang="fa-IR" sz="2400" b="1" dirty="0" smtClean="0">
                <a:solidFill>
                  <a:srgbClr val="C00000"/>
                </a:solidFill>
                <a:cs typeface="B Traffic" pitchFamily="2" charset="-78"/>
              </a:rPr>
              <a:t>  ب - ثبت :</a:t>
            </a:r>
          </a:p>
          <a:p>
            <a:r>
              <a:rPr lang="fa-IR" sz="2400" b="1" dirty="0" smtClean="0">
                <a:cs typeface="B Traffic" pitchFamily="2" charset="-78"/>
              </a:rPr>
              <a:t> </a:t>
            </a:r>
            <a:r>
              <a:rPr lang="fa-IR" sz="2400" b="1" dirty="0" smtClean="0">
                <a:solidFill>
                  <a:srgbClr val="0070C0"/>
                </a:solidFill>
                <a:cs typeface="B Traffic" pitchFamily="2" charset="-78"/>
              </a:rPr>
              <a:t>روش انجام كار دقيقا آن گونه كه هست ثبت شود تا نقاط قوت و </a:t>
            </a:r>
            <a:endParaRPr lang="fa-IR" sz="2400" b="1" dirty="0" smtClean="0">
              <a:solidFill>
                <a:srgbClr val="0070C0"/>
              </a:solidFill>
              <a:cs typeface="B Traffic" pitchFamily="2" charset="-78"/>
            </a:endParaRPr>
          </a:p>
          <a:p>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ضعف </a:t>
            </a:r>
            <a:r>
              <a:rPr lang="fa-IR" sz="2400" b="1" dirty="0" smtClean="0">
                <a:solidFill>
                  <a:srgbClr val="0070C0"/>
                </a:solidFill>
                <a:cs typeface="B Traffic" pitchFamily="2" charset="-78"/>
              </a:rPr>
              <a:t>شناخته شود. در صورت لزوم نسبت به اصلاح آن اقدام شود.  </a:t>
            </a:r>
            <a:endParaRPr lang="en-US" sz="2400" b="1" dirty="0" smtClean="0">
              <a:solidFill>
                <a:srgbClr val="0070C0"/>
              </a:solidFill>
              <a:cs typeface="B Traffic" pitchFamily="2" charset="-78"/>
            </a:endParaRPr>
          </a:p>
          <a:p>
            <a:endParaRPr lang="en-US" sz="2400" b="1" dirty="0" smtClean="0">
              <a:solidFill>
                <a:srgbClr val="0070C0"/>
              </a:solidFill>
              <a:cs typeface="B Traffic" pitchFamily="2" charset="-78"/>
            </a:endParaRPr>
          </a:p>
          <a:p>
            <a:pPr>
              <a:buFont typeface="Wingdings" pitchFamily="2" charset="2"/>
              <a:buChar char="q"/>
            </a:pPr>
            <a:r>
              <a:rPr lang="fa-IR" sz="2400" b="1" dirty="0" smtClean="0">
                <a:solidFill>
                  <a:srgbClr val="C00000"/>
                </a:solidFill>
                <a:cs typeface="B Traffic" pitchFamily="2" charset="-78"/>
              </a:rPr>
              <a:t>  شيوه </a:t>
            </a:r>
            <a:r>
              <a:rPr lang="fa-IR" sz="2400" b="1" dirty="0" smtClean="0">
                <a:solidFill>
                  <a:srgbClr val="C00000"/>
                </a:solidFill>
                <a:cs typeface="B Traffic" pitchFamily="2" charset="-78"/>
              </a:rPr>
              <a:t>هاي ثبت</a:t>
            </a:r>
            <a:endParaRPr lang="en-US" sz="2400" b="1" dirty="0" smtClean="0">
              <a:solidFill>
                <a:srgbClr val="C00000"/>
              </a:solidFill>
              <a:cs typeface="B Traffic" pitchFamily="2" charset="-78"/>
            </a:endParaRPr>
          </a:p>
          <a:p>
            <a:r>
              <a:rPr lang="fa-IR" sz="2400" b="1" dirty="0" smtClean="0">
                <a:solidFill>
                  <a:srgbClr val="0070C0"/>
                </a:solidFill>
                <a:cs typeface="B Traffic" pitchFamily="2" charset="-78"/>
              </a:rPr>
              <a:t>                                            </a:t>
            </a:r>
            <a:r>
              <a:rPr lang="fa-IR" sz="2400" b="1" dirty="0" smtClean="0">
                <a:solidFill>
                  <a:srgbClr val="C00000"/>
                </a:solidFill>
                <a:cs typeface="B Traffic" pitchFamily="2" charset="-78"/>
              </a:rPr>
              <a:t> توضيحي </a:t>
            </a:r>
            <a:r>
              <a:rPr lang="fa-IR" sz="2400" b="1" dirty="0" smtClean="0">
                <a:solidFill>
                  <a:srgbClr val="0070C0"/>
                </a:solidFill>
                <a:cs typeface="B Traffic" pitchFamily="2" charset="-78"/>
              </a:rPr>
              <a:t>( انشايي) </a:t>
            </a:r>
            <a:endParaRPr lang="en-US" sz="2400" b="1" dirty="0" smtClean="0">
              <a:solidFill>
                <a:srgbClr val="0070C0"/>
              </a:solidFill>
              <a:cs typeface="B Traffic" pitchFamily="2" charset="-78"/>
            </a:endParaRPr>
          </a:p>
          <a:p>
            <a:r>
              <a:rPr lang="fa-IR" sz="2400" b="1" dirty="0" smtClean="0">
                <a:solidFill>
                  <a:srgbClr val="0070C0"/>
                </a:solidFill>
                <a:cs typeface="B Traffic" pitchFamily="2" charset="-78"/>
              </a:rPr>
              <a:t> </a:t>
            </a:r>
          </a:p>
          <a:p>
            <a:r>
              <a:rPr lang="fa-IR" sz="2400" b="1" dirty="0" smtClean="0">
                <a:solidFill>
                  <a:srgbClr val="0070C0"/>
                </a:solidFill>
                <a:cs typeface="B Traffic" pitchFamily="2" charset="-78"/>
              </a:rPr>
              <a:t>                                           </a:t>
            </a:r>
            <a:r>
              <a:rPr lang="fa-IR" sz="2400" b="1" dirty="0" smtClean="0">
                <a:solidFill>
                  <a:srgbClr val="C00000"/>
                </a:solidFill>
                <a:cs typeface="B Traffic" pitchFamily="2" charset="-78"/>
              </a:rPr>
              <a:t>  تصويري</a:t>
            </a:r>
            <a:r>
              <a:rPr lang="fa-IR" sz="2400" b="1" dirty="0" smtClean="0">
                <a:solidFill>
                  <a:srgbClr val="0070C0"/>
                </a:solidFill>
                <a:cs typeface="B Traffic" pitchFamily="2" charset="-78"/>
              </a:rPr>
              <a:t>( عكس ،فيلم و اسلايد )</a:t>
            </a:r>
          </a:p>
          <a:p>
            <a:r>
              <a:rPr lang="fa-IR" sz="2400" b="1" dirty="0" smtClean="0">
                <a:solidFill>
                  <a:srgbClr val="0070C0"/>
                </a:solidFill>
                <a:cs typeface="B Traffic" pitchFamily="2" charset="-78"/>
              </a:rPr>
              <a:t>                               </a:t>
            </a:r>
          </a:p>
          <a:p>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ن</a:t>
            </a:r>
            <a:r>
              <a:rPr lang="fa-IR" sz="2400" b="1" dirty="0" smtClean="0">
                <a:solidFill>
                  <a:srgbClr val="C00000"/>
                </a:solidFill>
                <a:cs typeface="B Traffic" pitchFamily="2" charset="-78"/>
              </a:rPr>
              <a:t>موداري</a:t>
            </a:r>
            <a:r>
              <a:rPr lang="fa-IR" sz="2400" b="1" dirty="0" smtClean="0">
                <a:solidFill>
                  <a:srgbClr val="0070C0"/>
                </a:solidFill>
                <a:cs typeface="B Traffic" pitchFamily="2" charset="-78"/>
              </a:rPr>
              <a:t>(ثبت فرايند انجام كار به روشي فشرده </a:t>
            </a:r>
            <a:r>
              <a:rPr lang="fa-IR" sz="2400" b="1" dirty="0" smtClean="0">
                <a:solidFill>
                  <a:srgbClr val="0070C0"/>
                </a:solidFill>
                <a:cs typeface="B Traffic" pitchFamily="2" charset="-78"/>
              </a:rPr>
              <a:t>و </a:t>
            </a:r>
          </a:p>
          <a:p>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                                      </a:t>
            </a:r>
            <a:r>
              <a:rPr lang="fa-IR" sz="2400" b="1" dirty="0" smtClean="0">
                <a:solidFill>
                  <a:srgbClr val="00B0F0"/>
                </a:solidFill>
                <a:cs typeface="B Traffic" pitchFamily="2" charset="-78"/>
              </a:rPr>
              <a:t>مختصر</a:t>
            </a:r>
            <a:r>
              <a:rPr lang="fa-IR" sz="2400" b="1" dirty="0" smtClean="0">
                <a:solidFill>
                  <a:srgbClr val="0070C0"/>
                </a:solidFill>
                <a:cs typeface="B Traffic" pitchFamily="2" charset="-78"/>
              </a:rPr>
              <a:t> </a:t>
            </a:r>
            <a:r>
              <a:rPr lang="fa-IR" sz="2400" b="1" dirty="0" smtClean="0">
                <a:solidFill>
                  <a:srgbClr val="0070C0"/>
                </a:solidFill>
                <a:cs typeface="B Traffic" pitchFamily="2" charset="-78"/>
              </a:rPr>
              <a:t>كه مراحل جداگانه رخداد نشان داده شود)     </a:t>
            </a:r>
            <a:endParaRPr lang="fa-IR" sz="2400" b="1" dirty="0">
              <a:solidFill>
                <a:srgbClr val="0070C0"/>
              </a:solidFill>
              <a:cs typeface="B Traffic" pitchFamily="2" charset="-78"/>
            </a:endParaRPr>
          </a:p>
        </p:txBody>
      </p:sp>
      <p:cxnSp>
        <p:nvCxnSpPr>
          <p:cNvPr id="5" name="Straight Arrow Connector 4"/>
          <p:cNvCxnSpPr/>
          <p:nvPr/>
        </p:nvCxnSpPr>
        <p:spPr>
          <a:xfrm rot="10800000">
            <a:off x="6248400" y="3048000"/>
            <a:ext cx="990600" cy="762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6210300" y="3238500"/>
            <a:ext cx="1143000" cy="9144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5715000" y="3124200"/>
            <a:ext cx="1524000" cy="6096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FFFF00"/>
                </a:solidFill>
                <a:cs typeface="B Traffic" pitchFamily="2" charset="-78"/>
              </a:rPr>
              <a:t>               مراحل روش سنجي </a:t>
            </a:r>
            <a:endParaRPr lang="fa-IR" dirty="0">
              <a:solidFill>
                <a:srgbClr val="FFFF00"/>
              </a:solidFill>
              <a:cs typeface="B Traffic"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4000" dirty="0" smtClean="0">
              <a:cs typeface="0 Badr" pitchFamily="2" charset="-78"/>
            </a:endParaRPr>
          </a:p>
          <a:p>
            <a:r>
              <a:rPr lang="fa-IR" sz="4000" dirty="0" smtClean="0">
                <a:cs typeface="B Traffic" pitchFamily="2" charset="-78"/>
              </a:rPr>
              <a:t>  </a:t>
            </a:r>
            <a:r>
              <a:rPr lang="fa-IR" sz="4000" dirty="0" smtClean="0">
                <a:solidFill>
                  <a:srgbClr val="002060"/>
                </a:solidFill>
                <a:cs typeface="B Traffic" pitchFamily="2" charset="-78"/>
              </a:rPr>
              <a:t>آ : انتخاب </a:t>
            </a:r>
            <a:endParaRPr lang="en-US" sz="4000" dirty="0" smtClean="0">
              <a:solidFill>
                <a:srgbClr val="002060"/>
              </a:solidFill>
              <a:cs typeface="B Traffic" pitchFamily="2" charset="-78"/>
            </a:endParaRPr>
          </a:p>
          <a:p>
            <a:endParaRPr lang="en-US" sz="4000" dirty="0" smtClean="0">
              <a:cs typeface="0 Badr" pitchFamily="2" charset="-78"/>
            </a:endParaRPr>
          </a:p>
          <a:p>
            <a:endParaRPr lang="en-US" sz="4000" dirty="0" smtClean="0">
              <a:cs typeface="0 Badr" pitchFamily="2" charset="-78"/>
            </a:endParaRPr>
          </a:p>
          <a:p>
            <a:endParaRPr lang="fa-IR" sz="4000" dirty="0">
              <a:cs typeface="0 Badr" pitchFamily="2" charset="-78"/>
            </a:endParaRPr>
          </a:p>
        </p:txBody>
      </p:sp>
      <p:sp>
        <p:nvSpPr>
          <p:cNvPr id="4" name="Cloud Callout 3"/>
          <p:cNvSpPr/>
          <p:nvPr/>
        </p:nvSpPr>
        <p:spPr>
          <a:xfrm>
            <a:off x="0" y="1219200"/>
            <a:ext cx="6934200" cy="2133600"/>
          </a:xfrm>
          <a:prstGeom prst="cloudCallout">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fa-IR" sz="2400" b="1" dirty="0" smtClean="0">
              <a:cs typeface="B Traffic" pitchFamily="2" charset="-78"/>
            </a:endParaRPr>
          </a:p>
          <a:p>
            <a:pPr algn="ctr"/>
            <a:r>
              <a:rPr lang="fa-IR" sz="2400" b="1" dirty="0" smtClean="0">
                <a:solidFill>
                  <a:srgbClr val="FFFF00"/>
                </a:solidFill>
                <a:cs typeface="B Traffic" pitchFamily="2" charset="-78"/>
              </a:rPr>
              <a:t>ملاحظات اقتصادي </a:t>
            </a:r>
          </a:p>
          <a:p>
            <a:pPr algn="ctr"/>
            <a:r>
              <a:rPr lang="fa-IR" sz="2400" b="1" dirty="0" smtClean="0">
                <a:cs typeface="B Traffic" pitchFamily="2" charset="-78"/>
              </a:rPr>
              <a:t>            كار مدت زيادي ادامه داشته باشد              </a:t>
            </a:r>
            <a:endParaRPr lang="fa-IR" sz="2400" b="1" dirty="0">
              <a:cs typeface="B Traffic" pitchFamily="2" charset="-78"/>
            </a:endParaRPr>
          </a:p>
        </p:txBody>
      </p:sp>
      <p:sp>
        <p:nvSpPr>
          <p:cNvPr id="5" name="Cloud Callout 4"/>
          <p:cNvSpPr/>
          <p:nvPr/>
        </p:nvSpPr>
        <p:spPr>
          <a:xfrm>
            <a:off x="152400" y="3124200"/>
            <a:ext cx="8153400" cy="3048000"/>
          </a:xfrm>
          <a:prstGeom prst="cloud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en-US" sz="2400" b="1" dirty="0" smtClean="0">
              <a:cs typeface="B Traffic" pitchFamily="2" charset="-78"/>
            </a:endParaRPr>
          </a:p>
          <a:p>
            <a:pPr algn="ctr"/>
            <a:r>
              <a:rPr lang="fa-IR" sz="2400" b="1" dirty="0" smtClean="0">
                <a:solidFill>
                  <a:srgbClr val="FFFF00"/>
                </a:solidFill>
                <a:cs typeface="B Traffic" pitchFamily="2" charset="-78"/>
              </a:rPr>
              <a:t>ملاحظات تكنيكي  </a:t>
            </a:r>
          </a:p>
          <a:p>
            <a:pPr algn="ctr"/>
            <a:r>
              <a:rPr lang="fa-IR" sz="2400" b="1" dirty="0" smtClean="0">
                <a:cs typeface="B Traffic" pitchFamily="2" charset="-78"/>
              </a:rPr>
              <a:t> ممكن است تغيير روش موجب افزايش كارايي توليد شود ولي شايد بدليل تكنيكي امكان پذير نباشد                                     </a:t>
            </a:r>
            <a:endParaRPr lang="fa-IR" sz="2400" b="1" dirty="0">
              <a:cs typeface="B Traff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additive="base">
                                        <p:cTn id="4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fontScale="90000"/>
          </a:bodyPr>
          <a:lstStyle/>
          <a:p>
            <a:r>
              <a:rPr lang="fa-IR" dirty="0" smtClean="0">
                <a:solidFill>
                  <a:srgbClr val="FFFF00"/>
                </a:solidFill>
                <a:cs typeface="B Traffic" pitchFamily="2" charset="-78"/>
              </a:rPr>
              <a:t>                   </a:t>
            </a:r>
            <a:r>
              <a:rPr lang="fa-IR" sz="3200" dirty="0" smtClean="0">
                <a:solidFill>
                  <a:srgbClr val="FFFF00"/>
                </a:solidFill>
                <a:cs typeface="B Traffic" pitchFamily="2" charset="-78"/>
              </a:rPr>
              <a:t>مراحل روش سنجي </a:t>
            </a:r>
            <a:endParaRPr lang="fa-IR" sz="3200" dirty="0">
              <a:solidFill>
                <a:srgbClr val="FFFF00"/>
              </a:solidFill>
              <a:cs typeface="B Traffic" pitchFamily="2" charset="-78"/>
            </a:endParaRPr>
          </a:p>
        </p:txBody>
      </p:sp>
      <p:sp>
        <p:nvSpPr>
          <p:cNvPr id="3" name="Subtitle 2"/>
          <p:cNvSpPr>
            <a:spLocks noGrp="1"/>
          </p:cNvSpPr>
          <p:nvPr>
            <p:ph type="subTitle" idx="1"/>
          </p:nvPr>
        </p:nvSpPr>
        <p:spPr>
          <a:xfrm>
            <a:off x="381000" y="685800"/>
            <a:ext cx="8305800" cy="6172200"/>
          </a:xfrm>
        </p:spPr>
        <p:txBody>
          <a:bodyPr>
            <a:normAutofit/>
          </a:bodyPr>
          <a:lstStyle/>
          <a:p>
            <a:r>
              <a:rPr lang="fa-IR" sz="2400" b="1" dirty="0" smtClean="0">
                <a:solidFill>
                  <a:srgbClr val="002060"/>
                </a:solidFill>
                <a:cs typeface="B Traffic" pitchFamily="2" charset="-78"/>
              </a:rPr>
              <a:t>روش نموداری ابتدا توسط زوجین گیلبرت ابداع شد وآنرا  ” </a:t>
            </a:r>
            <a:r>
              <a:rPr lang="fa-IR" sz="2400" b="1" dirty="0" smtClean="0">
                <a:solidFill>
                  <a:srgbClr val="FF0000"/>
                </a:solidFill>
                <a:cs typeface="B Traffic" pitchFamily="2" charset="-78"/>
              </a:rPr>
              <a:t>تر بلیگ</a:t>
            </a:r>
            <a:r>
              <a:rPr lang="fa-IR" sz="2400" b="1" dirty="0" smtClean="0">
                <a:solidFill>
                  <a:srgbClr val="002060"/>
                </a:solidFill>
                <a:cs typeface="B Traffic" pitchFamily="2" charset="-78"/>
              </a:rPr>
              <a:t>“ نامیدند </a:t>
            </a:r>
            <a:r>
              <a:rPr lang="fa-IR" sz="2400" b="1" dirty="0" smtClean="0">
                <a:solidFill>
                  <a:srgbClr val="002060"/>
                </a:solidFill>
                <a:cs typeface="B Traffic" pitchFamily="2" charset="-78"/>
              </a:rPr>
              <a:t> </a:t>
            </a:r>
            <a:r>
              <a:rPr lang="fa-IR" sz="2400" b="1" dirty="0" smtClean="0">
                <a:solidFill>
                  <a:srgbClr val="002060"/>
                </a:solidFill>
                <a:cs typeface="B Traffic" pitchFamily="2" charset="-78"/>
              </a:rPr>
              <a:t>اما امروز علائم </a:t>
            </a:r>
            <a:r>
              <a:rPr lang="en-US" sz="2400" b="1" dirty="0" smtClean="0">
                <a:solidFill>
                  <a:srgbClr val="002060"/>
                </a:solidFill>
                <a:cs typeface="B Traffic" pitchFamily="2" charset="-78"/>
              </a:rPr>
              <a:t>ASME </a:t>
            </a:r>
            <a:r>
              <a:rPr lang="fa-IR" sz="2400" b="1" dirty="0" smtClean="0">
                <a:solidFill>
                  <a:srgbClr val="002060"/>
                </a:solidFill>
                <a:cs typeface="B Traffic" pitchFamily="2" charset="-78"/>
              </a:rPr>
              <a:t> مورد استفاده همگان قرار گرفته است </a:t>
            </a: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p:txBody>
      </p:sp>
      <p:graphicFrame>
        <p:nvGraphicFramePr>
          <p:cNvPr id="11" name="Table 10"/>
          <p:cNvGraphicFramePr>
            <a:graphicFrameLocks noGrp="1"/>
          </p:cNvGraphicFramePr>
          <p:nvPr/>
        </p:nvGraphicFramePr>
        <p:xfrm>
          <a:off x="228601" y="2362200"/>
          <a:ext cx="8915399" cy="4495800"/>
        </p:xfrm>
        <a:graphic>
          <a:graphicData uri="http://schemas.openxmlformats.org/drawingml/2006/table">
            <a:tbl>
              <a:tblPr rtl="1" firstRow="1" bandRow="1">
                <a:tableStyleId>{5C22544A-7EE6-4342-B048-85BDC9FD1C3A}</a:tableStyleId>
              </a:tblPr>
              <a:tblGrid>
                <a:gridCol w="783580"/>
                <a:gridCol w="1062186"/>
                <a:gridCol w="7069633"/>
              </a:tblGrid>
              <a:tr h="749300">
                <a:tc>
                  <a:txBody>
                    <a:bodyPr/>
                    <a:lstStyle/>
                    <a:p>
                      <a:pPr rtl="1"/>
                      <a:r>
                        <a:rPr lang="fa-IR" sz="1600" b="1" dirty="0" smtClean="0">
                          <a:cs typeface="B Traffic" pitchFamily="2" charset="-78"/>
                        </a:rPr>
                        <a:t>علائم</a:t>
                      </a:r>
                      <a:endParaRPr lang="fa-IR" sz="1600" b="1" dirty="0">
                        <a:cs typeface="B Traffic" pitchFamily="2" charset="-78"/>
                      </a:endParaRPr>
                    </a:p>
                  </a:txBody>
                  <a:tcPr/>
                </a:tc>
                <a:tc>
                  <a:txBody>
                    <a:bodyPr/>
                    <a:lstStyle/>
                    <a:p>
                      <a:pPr rtl="1"/>
                      <a:r>
                        <a:rPr lang="fa-IR" sz="1600" b="1" dirty="0" smtClean="0">
                          <a:cs typeface="B Traffic" pitchFamily="2" charset="-78"/>
                        </a:rPr>
                        <a:t>عنوان علائم </a:t>
                      </a:r>
                      <a:endParaRPr lang="fa-IR" sz="1600" b="1" dirty="0">
                        <a:cs typeface="B Traffic" pitchFamily="2" charset="-78"/>
                      </a:endParaRPr>
                    </a:p>
                  </a:txBody>
                  <a:tcPr/>
                </a:tc>
                <a:tc>
                  <a:txBody>
                    <a:bodyPr/>
                    <a:lstStyle/>
                    <a:p>
                      <a:pPr rtl="1"/>
                      <a:r>
                        <a:rPr lang="fa-IR" sz="1600" b="1" dirty="0" smtClean="0">
                          <a:cs typeface="B Traffic" pitchFamily="2" charset="-78"/>
                        </a:rPr>
                        <a:t>                                     شرح علائم </a:t>
                      </a:r>
                      <a:endParaRPr lang="fa-IR" sz="1600" b="1" dirty="0">
                        <a:cs typeface="B Traffic" pitchFamily="2" charset="-78"/>
                      </a:endParaRPr>
                    </a:p>
                  </a:txBody>
                  <a:tcPr/>
                </a:tc>
              </a:tr>
              <a:tr h="749300">
                <a:tc>
                  <a:txBody>
                    <a:bodyPr/>
                    <a:lstStyle/>
                    <a:p>
                      <a:pPr rtl="1"/>
                      <a:endParaRPr lang="fa-IR" sz="1600" b="1" dirty="0">
                        <a:cs typeface="B Traffic" pitchFamily="2" charset="-78"/>
                      </a:endParaRPr>
                    </a:p>
                  </a:txBody>
                  <a:tcPr/>
                </a:tc>
                <a:tc>
                  <a:txBody>
                    <a:bodyPr/>
                    <a:lstStyle/>
                    <a:p>
                      <a:pPr rtl="1"/>
                      <a:r>
                        <a:rPr lang="fa-IR" sz="1600" b="1" dirty="0" smtClean="0">
                          <a:cs typeface="B Traffic" pitchFamily="2" charset="-78"/>
                        </a:rPr>
                        <a:t>عمليات </a:t>
                      </a:r>
                      <a:endParaRPr lang="fa-IR" sz="1600" b="1" dirty="0">
                        <a:cs typeface="B Traffic" pitchFamily="2" charset="-78"/>
                      </a:endParaRPr>
                    </a:p>
                  </a:txBody>
                  <a:tcPr/>
                </a:tc>
                <a:tc>
                  <a:txBody>
                    <a:bodyPr/>
                    <a:lstStyle/>
                    <a:p>
                      <a:pPr rtl="1"/>
                      <a:r>
                        <a:rPr lang="fa-IR" sz="1600" b="1" dirty="0" smtClean="0">
                          <a:cs typeface="B Traffic" pitchFamily="2" charset="-78"/>
                        </a:rPr>
                        <a:t>هر نوع عملي كه منجر تغيير مشخصات فيزيكي يا شيميايي شود </a:t>
                      </a:r>
                      <a:endParaRPr lang="fa-IR" sz="1600" b="1" dirty="0">
                        <a:cs typeface="B Traffic" pitchFamily="2" charset="-78"/>
                      </a:endParaRPr>
                    </a:p>
                  </a:txBody>
                  <a:tcPr/>
                </a:tc>
              </a:tr>
              <a:tr h="749300">
                <a:tc>
                  <a:txBody>
                    <a:bodyPr/>
                    <a:lstStyle/>
                    <a:p>
                      <a:pPr rtl="1"/>
                      <a:endParaRPr lang="fa-IR" sz="1600" b="1" dirty="0">
                        <a:cs typeface="B Traffic" pitchFamily="2" charset="-78"/>
                      </a:endParaRPr>
                    </a:p>
                  </a:txBody>
                  <a:tcPr/>
                </a:tc>
                <a:tc>
                  <a:txBody>
                    <a:bodyPr/>
                    <a:lstStyle/>
                    <a:p>
                      <a:pPr rtl="1"/>
                      <a:r>
                        <a:rPr lang="fa-IR" sz="1600" b="1" dirty="0" smtClean="0">
                          <a:cs typeface="B Traffic" pitchFamily="2" charset="-78"/>
                        </a:rPr>
                        <a:t>بازرسي </a:t>
                      </a:r>
                      <a:endParaRPr lang="fa-IR" sz="1600" b="1" dirty="0">
                        <a:cs typeface="B Traffic" pitchFamily="2" charset="-78"/>
                      </a:endParaRPr>
                    </a:p>
                  </a:txBody>
                  <a:tcPr/>
                </a:tc>
                <a:tc>
                  <a:txBody>
                    <a:bodyPr/>
                    <a:lstStyle/>
                    <a:p>
                      <a:pPr rtl="1"/>
                      <a:r>
                        <a:rPr lang="fa-IR" sz="1600" b="1" dirty="0" smtClean="0">
                          <a:cs typeface="B Traffic" pitchFamily="2" charset="-78"/>
                        </a:rPr>
                        <a:t>نشان د هنده بازرسي كيفي يا كمي مي باشد  </a:t>
                      </a:r>
                      <a:endParaRPr lang="fa-IR" sz="1600" b="1" dirty="0">
                        <a:cs typeface="B Traffic" pitchFamily="2" charset="-78"/>
                      </a:endParaRPr>
                    </a:p>
                  </a:txBody>
                  <a:tcPr/>
                </a:tc>
              </a:tr>
              <a:tr h="749300">
                <a:tc>
                  <a:txBody>
                    <a:bodyPr/>
                    <a:lstStyle/>
                    <a:p>
                      <a:pPr rtl="1"/>
                      <a:endParaRPr lang="fa-IR" sz="1600" b="1" dirty="0">
                        <a:cs typeface="B Traffic" pitchFamily="2" charset="-78"/>
                      </a:endParaRPr>
                    </a:p>
                  </a:txBody>
                  <a:tcPr/>
                </a:tc>
                <a:tc>
                  <a:txBody>
                    <a:bodyPr/>
                    <a:lstStyle/>
                    <a:p>
                      <a:pPr rtl="1"/>
                      <a:r>
                        <a:rPr lang="fa-IR" sz="1600" b="1" dirty="0" smtClean="0">
                          <a:cs typeface="B Traffic" pitchFamily="2" charset="-78"/>
                        </a:rPr>
                        <a:t>حمل و نقل </a:t>
                      </a:r>
                      <a:endParaRPr lang="fa-IR" sz="1600" b="1" dirty="0">
                        <a:cs typeface="B Traffic" pitchFamily="2" charset="-78"/>
                      </a:endParaRPr>
                    </a:p>
                  </a:txBody>
                  <a:tcPr/>
                </a:tc>
                <a:tc>
                  <a:txBody>
                    <a:bodyPr/>
                    <a:lstStyle/>
                    <a:p>
                      <a:pPr rtl="1"/>
                      <a:r>
                        <a:rPr lang="fa-IR" sz="1600" b="1" dirty="0" smtClean="0">
                          <a:cs typeface="B Traffic" pitchFamily="2" charset="-78"/>
                        </a:rPr>
                        <a:t>حركت كارگران ،مواد يا تجهيزات از يك محل به محل ديگر مي باشد </a:t>
                      </a:r>
                      <a:endParaRPr lang="fa-IR" sz="1600" b="1" dirty="0">
                        <a:cs typeface="B Traffic" pitchFamily="2" charset="-78"/>
                      </a:endParaRPr>
                    </a:p>
                  </a:txBody>
                  <a:tcPr/>
                </a:tc>
              </a:tr>
              <a:tr h="749300">
                <a:tc>
                  <a:txBody>
                    <a:bodyPr/>
                    <a:lstStyle/>
                    <a:p>
                      <a:pPr rtl="1"/>
                      <a:endParaRPr lang="fa-IR" sz="1600" b="1" dirty="0">
                        <a:cs typeface="B Traffic" pitchFamily="2" charset="-78"/>
                      </a:endParaRPr>
                    </a:p>
                  </a:txBody>
                  <a:tcPr/>
                </a:tc>
                <a:tc>
                  <a:txBody>
                    <a:bodyPr/>
                    <a:lstStyle/>
                    <a:p>
                      <a:pPr rtl="1"/>
                      <a:r>
                        <a:rPr lang="fa-IR" sz="1600" b="1" dirty="0" smtClean="0">
                          <a:cs typeface="B Traffic" pitchFamily="2" charset="-78"/>
                        </a:rPr>
                        <a:t>توقف </a:t>
                      </a:r>
                      <a:endParaRPr lang="fa-IR" sz="1600" b="1" dirty="0">
                        <a:cs typeface="B Traffic" pitchFamily="2" charset="-78"/>
                      </a:endParaRPr>
                    </a:p>
                  </a:txBody>
                  <a:tcPr/>
                </a:tc>
                <a:tc>
                  <a:txBody>
                    <a:bodyPr/>
                    <a:lstStyle/>
                    <a:p>
                      <a:pPr rtl="1"/>
                      <a:r>
                        <a:rPr lang="fa-IR" sz="1600" b="1" dirty="0" smtClean="0">
                          <a:cs typeface="B Traffic" pitchFamily="2" charset="-78"/>
                        </a:rPr>
                        <a:t>نشان دهنده توقف يا تاخير در توالي عمليات مي باشد </a:t>
                      </a:r>
                      <a:endParaRPr lang="fa-IR" sz="1600" b="1" dirty="0">
                        <a:cs typeface="B Traffic" pitchFamily="2" charset="-78"/>
                      </a:endParaRPr>
                    </a:p>
                  </a:txBody>
                  <a:tcPr/>
                </a:tc>
              </a:tr>
              <a:tr h="749300">
                <a:tc>
                  <a:txBody>
                    <a:bodyPr/>
                    <a:lstStyle/>
                    <a:p>
                      <a:pPr rtl="1"/>
                      <a:endParaRPr lang="fa-IR" sz="1600" b="1">
                        <a:cs typeface="B Traffic" pitchFamily="2" charset="-78"/>
                      </a:endParaRPr>
                    </a:p>
                  </a:txBody>
                  <a:tcPr/>
                </a:tc>
                <a:tc>
                  <a:txBody>
                    <a:bodyPr/>
                    <a:lstStyle/>
                    <a:p>
                      <a:pPr rtl="1"/>
                      <a:r>
                        <a:rPr lang="fa-IR" sz="1600" b="1" dirty="0" smtClean="0">
                          <a:cs typeface="B Traffic" pitchFamily="2" charset="-78"/>
                        </a:rPr>
                        <a:t>انبار </a:t>
                      </a:r>
                      <a:endParaRPr lang="fa-IR" sz="1600" b="1" dirty="0">
                        <a:cs typeface="B Traffic" pitchFamily="2" charset="-78"/>
                      </a:endParaRPr>
                    </a:p>
                  </a:txBody>
                  <a:tcPr/>
                </a:tc>
                <a:tc>
                  <a:txBody>
                    <a:bodyPr/>
                    <a:lstStyle/>
                    <a:p>
                      <a:pPr rtl="1"/>
                      <a:r>
                        <a:rPr lang="fa-IR" sz="1600" b="1" dirty="0" smtClean="0">
                          <a:cs typeface="B Traffic" pitchFamily="2" charset="-78"/>
                        </a:rPr>
                        <a:t>نشان دهنده انبار كنترل شده مي باشد كه ورود مواد و خروج از آن با اجازه صورت مي گيرد </a:t>
                      </a:r>
                      <a:endParaRPr lang="fa-IR" sz="1600" b="1" dirty="0">
                        <a:cs typeface="B Traffic" pitchFamily="2" charset="-78"/>
                      </a:endParaRPr>
                    </a:p>
                  </a:txBody>
                  <a:tcPr/>
                </a:tc>
              </a:tr>
            </a:tbl>
          </a:graphicData>
        </a:graphic>
      </p:graphicFrame>
      <p:sp>
        <p:nvSpPr>
          <p:cNvPr id="15" name="Flowchart: Process 14"/>
          <p:cNvSpPr/>
          <p:nvPr/>
        </p:nvSpPr>
        <p:spPr>
          <a:xfrm>
            <a:off x="8458200" y="4114800"/>
            <a:ext cx="533400" cy="228600"/>
          </a:xfrm>
          <a:prstGeom prst="flowChartProcess">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6" name="Right Arrow 15"/>
          <p:cNvSpPr/>
          <p:nvPr/>
        </p:nvSpPr>
        <p:spPr>
          <a:xfrm>
            <a:off x="8458200" y="4800600"/>
            <a:ext cx="685800" cy="304800"/>
          </a:xfrm>
          <a:prstGeom prst="rightArrow">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p>
        </p:txBody>
      </p:sp>
      <p:sp>
        <p:nvSpPr>
          <p:cNvPr id="17" name="Flowchart: Delay 16"/>
          <p:cNvSpPr/>
          <p:nvPr/>
        </p:nvSpPr>
        <p:spPr>
          <a:xfrm>
            <a:off x="8382000" y="5410200"/>
            <a:ext cx="533400" cy="609600"/>
          </a:xfrm>
          <a:prstGeom prst="flowChartDelay">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fa-IR"/>
          </a:p>
        </p:txBody>
      </p:sp>
      <p:sp>
        <p:nvSpPr>
          <p:cNvPr id="18" name="Flowchart: Merge 17"/>
          <p:cNvSpPr/>
          <p:nvPr/>
        </p:nvSpPr>
        <p:spPr>
          <a:xfrm>
            <a:off x="8458200" y="6172200"/>
            <a:ext cx="457200" cy="685800"/>
          </a:xfrm>
          <a:prstGeom prst="flowChartMerge">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20" name="Flowchart: Connector 19"/>
          <p:cNvSpPr/>
          <p:nvPr/>
        </p:nvSpPr>
        <p:spPr>
          <a:xfrm>
            <a:off x="8382000" y="3200400"/>
            <a:ext cx="533400" cy="533400"/>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rmAutofit/>
          </a:bodyPr>
          <a:lstStyle/>
          <a:p>
            <a:r>
              <a:rPr lang="fa-IR" sz="3200" dirty="0" smtClean="0">
                <a:solidFill>
                  <a:srgbClr val="FFFF00"/>
                </a:solidFill>
                <a:cs typeface="B Traffic" pitchFamily="2" charset="-78"/>
              </a:rPr>
              <a:t>                              مراحل روش سنجي     </a:t>
            </a:r>
            <a:endParaRPr lang="fa-IR" sz="3200" dirty="0">
              <a:solidFill>
                <a:srgbClr val="FFFF00"/>
              </a:solidFill>
              <a:cs typeface="B Traffic" pitchFamily="2" charset="-78"/>
            </a:endParaRPr>
          </a:p>
        </p:txBody>
      </p:sp>
      <p:sp>
        <p:nvSpPr>
          <p:cNvPr id="3" name="Subtitle 2"/>
          <p:cNvSpPr>
            <a:spLocks noGrp="1"/>
          </p:cNvSpPr>
          <p:nvPr>
            <p:ph type="subTitle" idx="1"/>
          </p:nvPr>
        </p:nvSpPr>
        <p:spPr>
          <a:xfrm>
            <a:off x="0" y="762000"/>
            <a:ext cx="9144000" cy="6096000"/>
          </a:xfrm>
        </p:spPr>
        <p:txBody>
          <a:bodyPr>
            <a:normAutofit/>
          </a:bodyPr>
          <a:lstStyle/>
          <a:p>
            <a:r>
              <a:rPr lang="fa-IR" sz="3200" dirty="0" smtClean="0">
                <a:solidFill>
                  <a:srgbClr val="0070C0"/>
                </a:solidFill>
                <a:cs typeface="B Traffic" pitchFamily="2" charset="-78"/>
              </a:rPr>
              <a:t>نمودار مراحل عملیات تولید کالا</a:t>
            </a: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r>
              <a:rPr lang="fa-IR" sz="3200" dirty="0" smtClean="0">
                <a:cs typeface="0 Badr" pitchFamily="2" charset="-78"/>
              </a:rPr>
              <a:t>نم</a:t>
            </a:r>
            <a:endParaRPr lang="fa-IR" sz="3200" dirty="0">
              <a:cs typeface="0 Badr" pitchFamily="2" charset="-78"/>
            </a:endParaRPr>
          </a:p>
        </p:txBody>
      </p:sp>
      <p:graphicFrame>
        <p:nvGraphicFramePr>
          <p:cNvPr id="47" name="Table 46"/>
          <p:cNvGraphicFramePr>
            <a:graphicFrameLocks noGrp="1"/>
          </p:cNvGraphicFramePr>
          <p:nvPr/>
        </p:nvGraphicFramePr>
        <p:xfrm>
          <a:off x="2" y="1397000"/>
          <a:ext cx="9143998" cy="4892040"/>
        </p:xfrm>
        <a:graphic>
          <a:graphicData uri="http://schemas.openxmlformats.org/drawingml/2006/table">
            <a:tbl>
              <a:tblPr rtl="1" firstRow="1" bandRow="1">
                <a:tableStyleId>{5C22544A-7EE6-4342-B048-85BDC9FD1C3A}</a:tableStyleId>
              </a:tblPr>
              <a:tblGrid>
                <a:gridCol w="2609848"/>
                <a:gridCol w="809624"/>
                <a:gridCol w="819150"/>
                <a:gridCol w="857250"/>
                <a:gridCol w="771525"/>
                <a:gridCol w="717173"/>
                <a:gridCol w="645460"/>
                <a:gridCol w="968187"/>
                <a:gridCol w="945781"/>
              </a:tblGrid>
              <a:tr h="1422400">
                <a:tc>
                  <a:txBody>
                    <a:bodyPr/>
                    <a:lstStyle/>
                    <a:p>
                      <a:pPr rtl="1"/>
                      <a:endParaRPr lang="fa-IR" sz="1600" dirty="0" smtClean="0">
                        <a:cs typeface="B Traffic" pitchFamily="2" charset="-78"/>
                      </a:endParaRPr>
                    </a:p>
                    <a:p>
                      <a:pPr rtl="1"/>
                      <a:r>
                        <a:rPr lang="fa-IR" sz="1600" dirty="0" smtClean="0">
                          <a:cs typeface="B Traffic" pitchFamily="2" charset="-78"/>
                        </a:rPr>
                        <a:t>شرح فعاليت </a:t>
                      </a:r>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r>
                        <a:rPr lang="fa-IR" sz="1600" dirty="0" smtClean="0">
                          <a:cs typeface="B Traffic" pitchFamily="2" charset="-78"/>
                        </a:rPr>
                        <a:t>عمليات </a:t>
                      </a:r>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r>
                        <a:rPr lang="fa-IR" sz="1600" dirty="0" smtClean="0">
                          <a:cs typeface="B Traffic" pitchFamily="2" charset="-78"/>
                        </a:rPr>
                        <a:t>زمان </a:t>
                      </a:r>
                    </a:p>
                    <a:p>
                      <a:pPr rtl="1"/>
                      <a:r>
                        <a:rPr lang="fa-IR" sz="1600" dirty="0" smtClean="0">
                          <a:cs typeface="B Traffic" pitchFamily="2" charset="-78"/>
                        </a:rPr>
                        <a:t>انجام </a:t>
                      </a:r>
                    </a:p>
                    <a:p>
                      <a:pPr rtl="1"/>
                      <a:r>
                        <a:rPr lang="fa-IR" sz="1600" dirty="0" smtClean="0">
                          <a:cs typeface="B Traffic" pitchFamily="2" charset="-78"/>
                        </a:rPr>
                        <a:t>به </a:t>
                      </a:r>
                    </a:p>
                    <a:p>
                      <a:pPr rtl="1"/>
                      <a:r>
                        <a:rPr lang="fa-IR" sz="1600" dirty="0" smtClean="0">
                          <a:cs typeface="B Traffic" pitchFamily="2" charset="-78"/>
                        </a:rPr>
                        <a:t>دقيقه</a:t>
                      </a:r>
                      <a:endParaRPr lang="fa-IR" sz="1600" dirty="0">
                        <a:cs typeface="B Traffic" pitchFamily="2" charset="-78"/>
                      </a:endParaRPr>
                    </a:p>
                  </a:txBody>
                  <a:tcPr/>
                </a:tc>
                <a:tc>
                  <a:txBody>
                    <a:bodyPr/>
                    <a:lstStyle/>
                    <a:p>
                      <a:pPr rtl="1"/>
                      <a:r>
                        <a:rPr lang="fa-IR" sz="1600" dirty="0" smtClean="0">
                          <a:cs typeface="B Traffic" pitchFamily="2" charset="-78"/>
                        </a:rPr>
                        <a:t>مسافت </a:t>
                      </a:r>
                    </a:p>
                    <a:p>
                      <a:pPr rtl="1"/>
                      <a:r>
                        <a:rPr lang="fa-IR" sz="1600" dirty="0" smtClean="0">
                          <a:cs typeface="B Traffic" pitchFamily="2" charset="-78"/>
                        </a:rPr>
                        <a:t>  به     </a:t>
                      </a:r>
                    </a:p>
                    <a:p>
                      <a:pPr rtl="1"/>
                      <a:r>
                        <a:rPr lang="fa-IR" sz="1600" dirty="0" smtClean="0">
                          <a:cs typeface="B Traffic" pitchFamily="2" charset="-78"/>
                        </a:rPr>
                        <a:t>  متر </a:t>
                      </a:r>
                      <a:endParaRPr lang="fa-IR" sz="1600" dirty="0">
                        <a:cs typeface="B Traffic" pitchFamily="2" charset="-78"/>
                      </a:endParaRPr>
                    </a:p>
                  </a:txBody>
                  <a:tcPr/>
                </a:tc>
                <a:tc>
                  <a:txBody>
                    <a:bodyPr/>
                    <a:lstStyle/>
                    <a:p>
                      <a:pPr rtl="1"/>
                      <a:r>
                        <a:rPr lang="fa-IR" sz="1600" dirty="0" smtClean="0">
                          <a:cs typeface="B Traffic" pitchFamily="2" charset="-78"/>
                        </a:rPr>
                        <a:t>نوع</a:t>
                      </a:r>
                      <a:r>
                        <a:rPr lang="en-US" sz="1600" dirty="0" smtClean="0">
                          <a:cs typeface="B Traffic" pitchFamily="2" charset="-78"/>
                        </a:rPr>
                        <a:t> </a:t>
                      </a:r>
                      <a:r>
                        <a:rPr lang="fa-IR" sz="1600" dirty="0" smtClean="0">
                          <a:cs typeface="B Traffic" pitchFamily="2" charset="-78"/>
                        </a:rPr>
                        <a:t>تجهيزات </a:t>
                      </a:r>
                      <a:endParaRPr lang="fa-IR" sz="1600" dirty="0">
                        <a:cs typeface="B Traffic" pitchFamily="2" charset="-78"/>
                      </a:endParaRPr>
                    </a:p>
                  </a:txBody>
                  <a:tcPr/>
                </a:tc>
              </a:tr>
              <a:tr h="381000">
                <a:tc>
                  <a:txBody>
                    <a:bodyPr/>
                    <a:lstStyle/>
                    <a:p>
                      <a:pPr rtl="1"/>
                      <a:r>
                        <a:rPr lang="fa-IR" sz="1600" dirty="0" smtClean="0">
                          <a:cs typeface="B Traffic" pitchFamily="2" charset="-78"/>
                        </a:rPr>
                        <a:t>انبار </a:t>
                      </a:r>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r>
                        <a:rPr lang="fa-IR" sz="1600" dirty="0" smtClean="0">
                          <a:cs typeface="B Traffic" pitchFamily="2" charset="-78"/>
                        </a:rPr>
                        <a:t>   -</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c>
                  <a:txBody>
                    <a:bodyPr/>
                    <a:lstStyle/>
                    <a:p>
                      <a:pPr rtl="1"/>
                      <a:r>
                        <a:rPr lang="fa-IR" sz="1600" dirty="0" smtClean="0">
                          <a:cs typeface="B Traffic" pitchFamily="2" charset="-78"/>
                        </a:rPr>
                        <a:t> -</a:t>
                      </a:r>
                      <a:endParaRPr lang="fa-IR" sz="1600" dirty="0">
                        <a:cs typeface="B Traffic" pitchFamily="2" charset="-78"/>
                      </a:endParaRPr>
                    </a:p>
                  </a:txBody>
                  <a:tcPr/>
                </a:tc>
              </a:tr>
              <a:tr h="370840">
                <a:tc>
                  <a:txBody>
                    <a:bodyPr/>
                    <a:lstStyle/>
                    <a:p>
                      <a:pPr rtl="1"/>
                      <a:r>
                        <a:rPr lang="fa-IR" sz="1600" dirty="0" smtClean="0">
                          <a:cs typeface="B Traffic" pitchFamily="2" charset="-78"/>
                        </a:rPr>
                        <a:t>حمل مواداز انبار به ماشين برش </a:t>
                      </a:r>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r>
                        <a:rPr lang="fa-IR" sz="1600" dirty="0" smtClean="0">
                          <a:cs typeface="B Traffic" pitchFamily="2" charset="-78"/>
                        </a:rPr>
                        <a:t>4</a:t>
                      </a:r>
                      <a:endParaRPr lang="fa-IR" sz="1600" dirty="0">
                        <a:cs typeface="B Traffic" pitchFamily="2" charset="-78"/>
                      </a:endParaRPr>
                    </a:p>
                  </a:txBody>
                  <a:tcPr/>
                </a:tc>
                <a:tc>
                  <a:txBody>
                    <a:bodyPr/>
                    <a:lstStyle/>
                    <a:p>
                      <a:pPr rtl="1"/>
                      <a:r>
                        <a:rPr lang="fa-IR" sz="1600" dirty="0" smtClean="0">
                          <a:cs typeface="B Traffic" pitchFamily="2" charset="-78"/>
                        </a:rPr>
                        <a:t>10</a:t>
                      </a:r>
                      <a:endParaRPr lang="fa-IR" sz="1600" dirty="0">
                        <a:cs typeface="B Traffic" pitchFamily="2" charset="-78"/>
                      </a:endParaRPr>
                    </a:p>
                  </a:txBody>
                  <a:tcPr/>
                </a:tc>
                <a:tc>
                  <a:txBody>
                    <a:bodyPr/>
                    <a:lstStyle/>
                    <a:p>
                      <a:pPr rtl="1"/>
                      <a:r>
                        <a:rPr lang="fa-IR" sz="1600" dirty="0" smtClean="0">
                          <a:cs typeface="B Traffic" pitchFamily="2" charset="-78"/>
                        </a:rPr>
                        <a:t>نقاله</a:t>
                      </a:r>
                      <a:endParaRPr lang="fa-IR" sz="1600" dirty="0">
                        <a:cs typeface="B Traffic" pitchFamily="2" charset="-78"/>
                      </a:endParaRPr>
                    </a:p>
                  </a:txBody>
                  <a:tcPr/>
                </a:tc>
              </a:tr>
              <a:tr h="370840">
                <a:tc>
                  <a:txBody>
                    <a:bodyPr/>
                    <a:lstStyle/>
                    <a:p>
                      <a:pPr rtl="1"/>
                      <a:r>
                        <a:rPr lang="fa-IR" sz="1600" dirty="0" smtClean="0">
                          <a:cs typeface="B Traffic" pitchFamily="2" charset="-78"/>
                        </a:rPr>
                        <a:t>توقف براي تنظيم ماشين برش</a:t>
                      </a:r>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r>
                        <a:rPr lang="fa-IR" sz="1600" dirty="0" smtClean="0">
                          <a:cs typeface="B Traffic" pitchFamily="2" charset="-78"/>
                        </a:rPr>
                        <a:t>5</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r>
              <a:tr h="370840">
                <a:tc>
                  <a:txBody>
                    <a:bodyPr/>
                    <a:lstStyle/>
                    <a:p>
                      <a:pPr rtl="1"/>
                      <a:r>
                        <a:rPr lang="fa-IR" sz="1600" dirty="0" smtClean="0">
                          <a:cs typeface="B Traffic" pitchFamily="2" charset="-78"/>
                        </a:rPr>
                        <a:t>برش</a:t>
                      </a:r>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r>
                        <a:rPr lang="fa-IR" sz="1600" dirty="0" smtClean="0">
                          <a:cs typeface="B Traffic" pitchFamily="2" charset="-78"/>
                        </a:rPr>
                        <a:t>20</a:t>
                      </a:r>
                      <a:endParaRPr lang="fa-IR" sz="1600" dirty="0">
                        <a:cs typeface="B Traffic" pitchFamily="2" charset="-78"/>
                      </a:endParaRPr>
                    </a:p>
                  </a:txBody>
                  <a:tcPr/>
                </a:tc>
                <a:tc>
                  <a:txBody>
                    <a:bodyPr/>
                    <a:lstStyle/>
                    <a:p>
                      <a:pPr rtl="1"/>
                      <a:r>
                        <a:rPr lang="fa-IR" sz="1600" dirty="0" smtClean="0">
                          <a:cs typeface="B Traffic" pitchFamily="2" charset="-78"/>
                        </a:rPr>
                        <a:t>  -</a:t>
                      </a:r>
                      <a:endParaRPr lang="fa-IR" sz="1600" dirty="0">
                        <a:cs typeface="B Traffic" pitchFamily="2" charset="-78"/>
                      </a:endParaRPr>
                    </a:p>
                  </a:txBody>
                  <a:tcPr/>
                </a:tc>
                <a:tc>
                  <a:txBody>
                    <a:bodyPr/>
                    <a:lstStyle/>
                    <a:p>
                      <a:pPr rtl="1"/>
                      <a:r>
                        <a:rPr lang="fa-IR" sz="1600" dirty="0" smtClean="0">
                          <a:cs typeface="B Traffic" pitchFamily="2" charset="-78"/>
                        </a:rPr>
                        <a:t>ماشين برش عمومي</a:t>
                      </a:r>
                      <a:endParaRPr lang="fa-IR" sz="1600" dirty="0">
                        <a:cs typeface="B Traffic" pitchFamily="2" charset="-78"/>
                      </a:endParaRPr>
                    </a:p>
                  </a:txBody>
                  <a:tcPr/>
                </a:tc>
              </a:tr>
              <a:tr h="370840">
                <a:tc>
                  <a:txBody>
                    <a:bodyPr/>
                    <a:lstStyle/>
                    <a:p>
                      <a:pPr rtl="1"/>
                      <a:r>
                        <a:rPr lang="fa-IR" sz="1600" dirty="0" smtClean="0">
                          <a:cs typeface="B Traffic" pitchFamily="2" charset="-78"/>
                        </a:rPr>
                        <a:t>توقف براي رسيدن نقاله </a:t>
                      </a:r>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r>
                        <a:rPr lang="fa-IR" sz="1600" dirty="0" smtClean="0">
                          <a:cs typeface="B Traffic" pitchFamily="2" charset="-78"/>
                        </a:rPr>
                        <a:t>10</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r>
              <a:tr h="411480">
                <a:tc>
                  <a:txBody>
                    <a:bodyPr/>
                    <a:lstStyle/>
                    <a:p>
                      <a:pPr rtl="1"/>
                      <a:r>
                        <a:rPr lang="fa-IR" sz="1600" dirty="0" smtClean="0">
                          <a:cs typeface="B Traffic" pitchFamily="2" charset="-78"/>
                        </a:rPr>
                        <a:t>حمل به كارگاه تراشكاري </a:t>
                      </a:r>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r>
                        <a:rPr lang="fa-IR" sz="1600" dirty="0" smtClean="0">
                          <a:cs typeface="B Traffic" pitchFamily="2" charset="-78"/>
                        </a:rPr>
                        <a:t>6</a:t>
                      </a:r>
                      <a:endParaRPr lang="fa-IR" sz="1600" dirty="0">
                        <a:cs typeface="B Traffic" pitchFamily="2" charset="-78"/>
                      </a:endParaRPr>
                    </a:p>
                  </a:txBody>
                  <a:tcPr/>
                </a:tc>
                <a:tc>
                  <a:txBody>
                    <a:bodyPr/>
                    <a:lstStyle/>
                    <a:p>
                      <a:pPr rtl="1"/>
                      <a:r>
                        <a:rPr lang="fa-IR" sz="1600" dirty="0" smtClean="0">
                          <a:cs typeface="B Traffic" pitchFamily="2" charset="-78"/>
                        </a:rPr>
                        <a:t>20</a:t>
                      </a:r>
                      <a:endParaRPr lang="fa-IR" sz="1600" dirty="0">
                        <a:cs typeface="B Traffic" pitchFamily="2" charset="-78"/>
                      </a:endParaRPr>
                    </a:p>
                  </a:txBody>
                  <a:tcPr/>
                </a:tc>
                <a:tc>
                  <a:txBody>
                    <a:bodyPr/>
                    <a:lstStyle/>
                    <a:p>
                      <a:pPr rtl="1"/>
                      <a:r>
                        <a:rPr lang="fa-IR" sz="1600" dirty="0" smtClean="0">
                          <a:cs typeface="B Traffic" pitchFamily="2" charset="-78"/>
                        </a:rPr>
                        <a:t>نقاله </a:t>
                      </a:r>
                      <a:endParaRPr lang="fa-IR" sz="1600" dirty="0">
                        <a:cs typeface="B Traffic" pitchFamily="2" charset="-78"/>
                      </a:endParaRPr>
                    </a:p>
                  </a:txBody>
                  <a:tcPr/>
                </a:tc>
              </a:tr>
              <a:tr h="370840">
                <a:tc>
                  <a:txBody>
                    <a:bodyPr/>
                    <a:lstStyle/>
                    <a:p>
                      <a:pPr rtl="1"/>
                      <a:r>
                        <a:rPr lang="fa-IR" sz="1600" dirty="0" smtClean="0">
                          <a:cs typeface="B Traffic" pitchFamily="2" charset="-78"/>
                        </a:rPr>
                        <a:t>كنترل قبل از ماشينكاري </a:t>
                      </a:r>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a:cs typeface="B Traffic" pitchFamily="2" charset="-78"/>
                      </a:endParaRPr>
                    </a:p>
                  </a:txBody>
                  <a:tcPr/>
                </a:tc>
                <a:tc>
                  <a:txBody>
                    <a:bodyPr/>
                    <a:lstStyle/>
                    <a:p>
                      <a:pPr rtl="1"/>
                      <a:endParaRPr lang="fa-IR" sz="1600">
                        <a:cs typeface="B Traffic" pitchFamily="2" charset="-78"/>
                      </a:endParaRPr>
                    </a:p>
                  </a:txBody>
                  <a:tcPr/>
                </a:tc>
                <a:tc>
                  <a:txBody>
                    <a:bodyPr/>
                    <a:lstStyle/>
                    <a:p>
                      <a:pPr rtl="1"/>
                      <a:r>
                        <a:rPr lang="fa-IR" sz="1600" dirty="0" smtClean="0">
                          <a:cs typeface="B Traffic" pitchFamily="2" charset="-78"/>
                        </a:rPr>
                        <a:t>15</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r>
              <a:tr h="370840">
                <a:tc>
                  <a:txBody>
                    <a:bodyPr/>
                    <a:lstStyle/>
                    <a:p>
                      <a:pPr rtl="1"/>
                      <a:r>
                        <a:rPr lang="fa-IR" sz="1600" dirty="0" smtClean="0">
                          <a:cs typeface="B Traffic" pitchFamily="2" charset="-78"/>
                        </a:rPr>
                        <a:t>ماشينكاري</a:t>
                      </a:r>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endParaRPr lang="fa-IR" sz="1600" dirty="0">
                        <a:cs typeface="B Traffic" pitchFamily="2" charset="-78"/>
                      </a:endParaRPr>
                    </a:p>
                  </a:txBody>
                  <a:tcPr/>
                </a:tc>
                <a:tc>
                  <a:txBody>
                    <a:bodyPr/>
                    <a:lstStyle/>
                    <a:p>
                      <a:pPr rtl="1"/>
                      <a:r>
                        <a:rPr lang="fa-IR" sz="1600" dirty="0" smtClean="0">
                          <a:cs typeface="B Traffic" pitchFamily="2" charset="-78"/>
                        </a:rPr>
                        <a:t>20</a:t>
                      </a:r>
                      <a:endParaRPr lang="fa-IR" sz="1600" dirty="0">
                        <a:cs typeface="B Traffic" pitchFamily="2" charset="-78"/>
                      </a:endParaRPr>
                    </a:p>
                  </a:txBody>
                  <a:tcPr/>
                </a:tc>
                <a:tc>
                  <a:txBody>
                    <a:bodyPr/>
                    <a:lstStyle/>
                    <a:p>
                      <a:pPr rtl="1"/>
                      <a:r>
                        <a:rPr lang="fa-IR" sz="1600" dirty="0" smtClean="0">
                          <a:cs typeface="B Traffic" pitchFamily="2" charset="-78"/>
                        </a:rPr>
                        <a:t>-</a:t>
                      </a:r>
                      <a:endParaRPr lang="fa-IR" sz="1600" dirty="0">
                        <a:cs typeface="B Traffic" pitchFamily="2" charset="-78"/>
                      </a:endParaRPr>
                    </a:p>
                  </a:txBody>
                  <a:tcPr/>
                </a:tc>
                <a:tc>
                  <a:txBody>
                    <a:bodyPr/>
                    <a:lstStyle/>
                    <a:p>
                      <a:pPr rtl="1"/>
                      <a:r>
                        <a:rPr lang="fa-IR" sz="1600" dirty="0" smtClean="0">
                          <a:cs typeface="B Traffic" pitchFamily="2" charset="-78"/>
                        </a:rPr>
                        <a:t>يونيورسال</a:t>
                      </a:r>
                      <a:endParaRPr lang="fa-IR" sz="1600" dirty="0">
                        <a:cs typeface="B Traffic" pitchFamily="2" charset="-78"/>
                      </a:endParaRPr>
                    </a:p>
                  </a:txBody>
                  <a:tcPr/>
                </a:tc>
              </a:tr>
            </a:tbl>
          </a:graphicData>
        </a:graphic>
      </p:graphicFrame>
      <p:sp>
        <p:nvSpPr>
          <p:cNvPr id="48" name="Flowchart: Connector 47"/>
          <p:cNvSpPr/>
          <p:nvPr/>
        </p:nvSpPr>
        <p:spPr>
          <a:xfrm rot="10646874" flipV="1">
            <a:off x="5791200" y="2057400"/>
            <a:ext cx="685800" cy="609600"/>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p>
        </p:txBody>
      </p:sp>
      <p:cxnSp>
        <p:nvCxnSpPr>
          <p:cNvPr id="50" name="Straight Connector 49"/>
          <p:cNvCxnSpPr/>
          <p:nvPr/>
        </p:nvCxnSpPr>
        <p:spPr>
          <a:xfrm rot="10800000">
            <a:off x="2590800" y="1981200"/>
            <a:ext cx="396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Flowchart: Process 50"/>
          <p:cNvSpPr/>
          <p:nvPr/>
        </p:nvSpPr>
        <p:spPr>
          <a:xfrm>
            <a:off x="4953000" y="2209800"/>
            <a:ext cx="609600" cy="304800"/>
          </a:xfrm>
          <a:prstGeom prst="flowChartProcess">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52" name="Flowchart: Merge 51"/>
          <p:cNvSpPr/>
          <p:nvPr/>
        </p:nvSpPr>
        <p:spPr>
          <a:xfrm>
            <a:off x="4267200" y="2133600"/>
            <a:ext cx="457200" cy="533400"/>
          </a:xfrm>
          <a:prstGeom prst="flowChartMerge">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p>
        </p:txBody>
      </p:sp>
      <p:sp>
        <p:nvSpPr>
          <p:cNvPr id="53" name="Flowchart: Delay 52"/>
          <p:cNvSpPr/>
          <p:nvPr/>
        </p:nvSpPr>
        <p:spPr>
          <a:xfrm>
            <a:off x="3429000" y="2133600"/>
            <a:ext cx="457200" cy="612648"/>
          </a:xfrm>
          <a:prstGeom prst="flowChartDelay">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4" name="Right Arrow 53"/>
          <p:cNvSpPr/>
          <p:nvPr/>
        </p:nvSpPr>
        <p:spPr>
          <a:xfrm>
            <a:off x="2590800" y="2133600"/>
            <a:ext cx="685800" cy="457200"/>
          </a:xfrm>
          <a:prstGeom prst="righ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cxnSp>
        <p:nvCxnSpPr>
          <p:cNvPr id="56" name="Straight Connector 55"/>
          <p:cNvCxnSpPr/>
          <p:nvPr/>
        </p:nvCxnSpPr>
        <p:spPr>
          <a:xfrm rot="10800000" flipV="1">
            <a:off x="2895600" y="2971800"/>
            <a:ext cx="1600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76" idx="3"/>
          </p:cNvCxnSpPr>
          <p:nvPr/>
        </p:nvCxnSpPr>
        <p:spPr>
          <a:xfrm>
            <a:off x="2895600" y="3429000"/>
            <a:ext cx="773159" cy="343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657600" y="3733800"/>
            <a:ext cx="16764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81" idx="3"/>
          </p:cNvCxnSpPr>
          <p:nvPr/>
        </p:nvCxnSpPr>
        <p:spPr>
          <a:xfrm rot="10800000" flipV="1">
            <a:off x="3511896" y="4419599"/>
            <a:ext cx="1822105" cy="6207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0800000" flipV="1">
            <a:off x="2971800" y="50292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971800" y="5410200"/>
            <a:ext cx="2514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84" idx="3"/>
          </p:cNvCxnSpPr>
          <p:nvPr/>
        </p:nvCxnSpPr>
        <p:spPr>
          <a:xfrm>
            <a:off x="5486400" y="5791200"/>
            <a:ext cx="631918" cy="369841"/>
          </a:xfrm>
          <a:prstGeom prst="line">
            <a:avLst/>
          </a:prstGeom>
        </p:spPr>
        <p:style>
          <a:lnRef idx="1">
            <a:schemeClr val="accent1"/>
          </a:lnRef>
          <a:fillRef idx="0">
            <a:schemeClr val="accent1"/>
          </a:fillRef>
          <a:effectRef idx="0">
            <a:schemeClr val="accent1"/>
          </a:effectRef>
          <a:fontRef idx="minor">
            <a:schemeClr val="tx1"/>
          </a:fontRef>
        </p:style>
      </p:cxnSp>
      <p:sp>
        <p:nvSpPr>
          <p:cNvPr id="75" name="Flowchart: Connector 74"/>
          <p:cNvSpPr/>
          <p:nvPr/>
        </p:nvSpPr>
        <p:spPr>
          <a:xfrm>
            <a:off x="2895600" y="3429000"/>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6" name="Flowchart: Connector 75"/>
          <p:cNvSpPr/>
          <p:nvPr/>
        </p:nvSpPr>
        <p:spPr>
          <a:xfrm>
            <a:off x="3657600" y="3733800"/>
            <a:ext cx="76200"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9" name="Flowchart: Connector 78"/>
          <p:cNvSpPr/>
          <p:nvPr/>
        </p:nvSpPr>
        <p:spPr>
          <a:xfrm flipH="1">
            <a:off x="5257800" y="4419600"/>
            <a:ext cx="762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0" name="Flowchart: Connector 79"/>
          <p:cNvSpPr/>
          <p:nvPr/>
        </p:nvSpPr>
        <p:spPr>
          <a:xfrm flipV="1">
            <a:off x="4419600" y="2895600"/>
            <a:ext cx="121919" cy="152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1" name="Flowchart: Connector 80"/>
          <p:cNvSpPr/>
          <p:nvPr/>
        </p:nvSpPr>
        <p:spPr>
          <a:xfrm flipV="1">
            <a:off x="3505200" y="5029200"/>
            <a:ext cx="45719"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2" name="Flowchart: Connector 81"/>
          <p:cNvSpPr/>
          <p:nvPr/>
        </p:nvSpPr>
        <p:spPr>
          <a:xfrm>
            <a:off x="2971800" y="5410200"/>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3" name="Flowchart: Connector 82"/>
          <p:cNvSpPr/>
          <p:nvPr/>
        </p:nvSpPr>
        <p:spPr>
          <a:xfrm>
            <a:off x="5410200" y="5715000"/>
            <a:ext cx="45719" cy="152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4" name="Flowchart: Connector 83"/>
          <p:cNvSpPr/>
          <p:nvPr/>
        </p:nvSpPr>
        <p:spPr>
          <a:xfrm>
            <a:off x="6096000" y="60960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6">
      <a:majorFont>
        <a:latin typeface="Verdana"/>
        <a:ea typeface=""/>
        <a:cs typeface="B Traffic"/>
      </a:majorFont>
      <a:minorFont>
        <a:latin typeface="Verdana"/>
        <a:ea typeface=""/>
        <a:cs typeface="B Traffic"/>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1716</TotalTime>
  <Words>2897</Words>
  <Application>Microsoft Office PowerPoint</Application>
  <PresentationFormat>On-screen Show (4:3)</PresentationFormat>
  <Paragraphs>407</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Aspect</vt:lpstr>
      <vt:lpstr>        فصل سوم </vt:lpstr>
      <vt:lpstr>                     </vt:lpstr>
      <vt:lpstr>                     مطالعه كار               </vt:lpstr>
      <vt:lpstr>          شيوه هاي مطالعه كار </vt:lpstr>
      <vt:lpstr>        مراحل روش سنجي </vt:lpstr>
      <vt:lpstr>             مراحل روش سنجي </vt:lpstr>
      <vt:lpstr>               مراحل روش سنجي </vt:lpstr>
      <vt:lpstr>                   مراحل روش سنجي </vt:lpstr>
      <vt:lpstr>                              مراحل روش سنجي     </vt:lpstr>
      <vt:lpstr>               مراحل روش سنجي </vt:lpstr>
      <vt:lpstr>                مراحل روش سنجي     </vt:lpstr>
      <vt:lpstr>        2- زمان سنجي</vt:lpstr>
      <vt:lpstr>   مراحل زمان سنجي</vt:lpstr>
      <vt:lpstr>         زمان استاندارد </vt:lpstr>
      <vt:lpstr>        زمان بيكاري مجاز </vt:lpstr>
      <vt:lpstr>            ميزان زمان بيكاري مجاز </vt:lpstr>
      <vt:lpstr>                    زمان نرمال </vt:lpstr>
      <vt:lpstr>                    زمان نرمال </vt:lpstr>
      <vt:lpstr>                    زمان نرمال </vt:lpstr>
      <vt:lpstr>                   محاسبه زمان نرمال </vt:lpstr>
      <vt:lpstr>                   محاسبه زمان نرمال </vt:lpstr>
      <vt:lpstr>        روشهاي زمان سنجي </vt:lpstr>
      <vt:lpstr>               مشكلات زمان سنجي </vt:lpstr>
      <vt:lpstr>                      شغل </vt:lpstr>
      <vt:lpstr>                   تجزيه شغل </vt:lpstr>
      <vt:lpstr>                         شغل</vt:lpstr>
      <vt:lpstr>                    تقسيم كار </vt:lpstr>
      <vt:lpstr>                    تقسيم كار </vt:lpstr>
      <vt:lpstr>        مباني تقسيم كار و طبقه بندي وظايف   </vt:lpstr>
      <vt:lpstr>         اصول اساسي تقسيم كار </vt:lpstr>
      <vt:lpstr>         اصول اساسي تقسيم كار </vt:lpstr>
      <vt:lpstr>                  روشهاي تقسيم كار و طبقه بندي وظايف    </vt:lpstr>
      <vt:lpstr>     روشهاي تقسيم كار و طبقه بندي وظايف </vt:lpstr>
      <vt:lpstr>                     مزايا ومعايب تقسيم كار </vt:lpstr>
      <vt:lpstr>               شيفت هاي  كاري </vt:lpstr>
      <vt:lpstr>        امتيازات قانوني براي كارگران نوبتي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computer</cp:lastModifiedBy>
  <cp:revision>401</cp:revision>
  <dcterms:created xsi:type="dcterms:W3CDTF">2006-08-16T00:00:00Z</dcterms:created>
  <dcterms:modified xsi:type="dcterms:W3CDTF">2011-09-22T09:29:53Z</dcterms:modified>
</cp:coreProperties>
</file>