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65"/>
  </p:notesMasterIdLst>
  <p:sldIdLst>
    <p:sldId id="472" r:id="rId2"/>
    <p:sldId id="469" r:id="rId3"/>
    <p:sldId id="436" r:id="rId4"/>
    <p:sldId id="484" r:id="rId5"/>
    <p:sldId id="401" r:id="rId6"/>
    <p:sldId id="435" r:id="rId7"/>
    <p:sldId id="477" r:id="rId8"/>
    <p:sldId id="478" r:id="rId9"/>
    <p:sldId id="479" r:id="rId10"/>
    <p:sldId id="480" r:id="rId11"/>
    <p:sldId id="485" r:id="rId12"/>
    <p:sldId id="433" r:id="rId13"/>
    <p:sldId id="402" r:id="rId14"/>
    <p:sldId id="437" r:id="rId15"/>
    <p:sldId id="471" r:id="rId16"/>
    <p:sldId id="403" r:id="rId17"/>
    <p:sldId id="470" r:id="rId18"/>
    <p:sldId id="463" r:id="rId19"/>
    <p:sldId id="495" r:id="rId20"/>
    <p:sldId id="494" r:id="rId21"/>
    <p:sldId id="438" r:id="rId22"/>
    <p:sldId id="492" r:id="rId23"/>
    <p:sldId id="493" r:id="rId24"/>
    <p:sldId id="445" r:id="rId25"/>
    <p:sldId id="487" r:id="rId26"/>
    <p:sldId id="473" r:id="rId27"/>
    <p:sldId id="446" r:id="rId28"/>
    <p:sldId id="489" r:id="rId29"/>
    <p:sldId id="491" r:id="rId30"/>
    <p:sldId id="490" r:id="rId31"/>
    <p:sldId id="447" r:id="rId32"/>
    <p:sldId id="448" r:id="rId33"/>
    <p:sldId id="449" r:id="rId34"/>
    <p:sldId id="450" r:id="rId35"/>
    <p:sldId id="501" r:id="rId36"/>
    <p:sldId id="488" r:id="rId37"/>
    <p:sldId id="500" r:id="rId38"/>
    <p:sldId id="497" r:id="rId39"/>
    <p:sldId id="498" r:id="rId40"/>
    <p:sldId id="499" r:id="rId41"/>
    <p:sldId id="496" r:id="rId42"/>
    <p:sldId id="451" r:id="rId43"/>
    <p:sldId id="462" r:id="rId44"/>
    <p:sldId id="464" r:id="rId45"/>
    <p:sldId id="474" r:id="rId46"/>
    <p:sldId id="465" r:id="rId47"/>
    <p:sldId id="466" r:id="rId48"/>
    <p:sldId id="504" r:id="rId49"/>
    <p:sldId id="467" r:id="rId50"/>
    <p:sldId id="475" r:id="rId51"/>
    <p:sldId id="502" r:id="rId52"/>
    <p:sldId id="453" r:id="rId53"/>
    <p:sldId id="507" r:id="rId54"/>
    <p:sldId id="454" r:id="rId55"/>
    <p:sldId id="505" r:id="rId56"/>
    <p:sldId id="506" r:id="rId57"/>
    <p:sldId id="483" r:id="rId58"/>
    <p:sldId id="468" r:id="rId59"/>
    <p:sldId id="481" r:id="rId60"/>
    <p:sldId id="482" r:id="rId61"/>
    <p:sldId id="503" r:id="rId62"/>
    <p:sldId id="444" r:id="rId63"/>
    <p:sldId id="393"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2" autoAdjust="0"/>
    <p:restoredTop sz="94660"/>
  </p:normalViewPr>
  <p:slideViewPr>
    <p:cSldViewPr>
      <p:cViewPr varScale="1">
        <p:scale>
          <a:sx n="63" d="100"/>
          <a:sy n="63" d="100"/>
        </p:scale>
        <p:origin x="-70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58446F1-D4CC-473E-8E46-F419F263F67B}" type="datetimeFigureOut">
              <a:rPr lang="fa-IR" smtClean="0"/>
              <a:pPr/>
              <a:t>1432/10/24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6E671E-FD4A-4093-9D41-406B05FC7511}"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13210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fa-IR" smtClean="0"/>
              <a:t>اصول سرپرستی</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13414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fa-IR" smtClean="0"/>
              <a:t>اصول سرپرستی</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13312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fa-IR" smtClean="0"/>
              <a:t>اصول سرپرستی</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98DCC61-8E13-40FC-AB53-37A5FDEE2F73}" type="slidenum">
              <a:rPr lang="ar-SA"/>
              <a:pPr>
                <a:defRPr/>
              </a:pPr>
              <a:t>‹#›</a:t>
            </a:fld>
            <a:endParaRPr lang="en-US" dirty="0"/>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ClipArt Placeholder 2"/>
          <p:cNvSpPr>
            <a:spLocks noGrp="1"/>
          </p:cNvSpPr>
          <p:nvPr>
            <p:ph type="clipArt" sz="half" idx="1"/>
          </p:nvPr>
        </p:nvSpPr>
        <p:spPr>
          <a:xfrm>
            <a:off x="457200" y="1600200"/>
            <a:ext cx="4038600" cy="4525963"/>
          </a:xfrm>
        </p:spPr>
        <p:txBody>
          <a:bodyPr/>
          <a:lstStyle/>
          <a:p>
            <a:endParaRPr lang="fa-IR"/>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6553200" y="6245225"/>
            <a:ext cx="2133600" cy="47625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457200" y="6245225"/>
            <a:ext cx="2133600" cy="476250"/>
          </a:xfrm>
        </p:spPr>
        <p:txBody>
          <a:bodyPr/>
          <a:lstStyle>
            <a:lvl1pPr>
              <a:defRPr/>
            </a:lvl1pPr>
          </a:lstStyle>
          <a:p>
            <a:fld id="{F4B0724D-6BCF-4AE7-B42D-0057F2BB8559}" type="slidenum">
              <a:rPr lang="ar-SA"/>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9/22/2011</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cs typeface="0 Badr" pitchFamily="2" charset="-78"/>
              </a:rPr>
              <a:t>                  فصل چهارم </a:t>
            </a:r>
            <a:endParaRPr lang="fa-IR" dirty="0">
              <a:cs typeface="0 Badr" pitchFamily="2" charset="-78"/>
            </a:endParaRPr>
          </a:p>
        </p:txBody>
      </p:sp>
      <p:sp>
        <p:nvSpPr>
          <p:cNvPr id="5" name="Rectangle 4"/>
          <p:cNvSpPr/>
          <p:nvPr/>
        </p:nvSpPr>
        <p:spPr>
          <a:xfrm>
            <a:off x="3962400" y="1295400"/>
            <a:ext cx="4572000" cy="3416320"/>
          </a:xfrm>
          <a:prstGeom prst="rect">
            <a:avLst/>
          </a:prstGeom>
        </p:spPr>
        <p:txBody>
          <a:bodyPr>
            <a:spAutoFit/>
          </a:bodyPr>
          <a:lstStyle/>
          <a:p>
            <a:r>
              <a:rPr lang="fa-IR" sz="7200" b="1" dirty="0" smtClean="0">
                <a:cs typeface="+mj-cs"/>
              </a:rPr>
              <a:t> </a:t>
            </a:r>
            <a:r>
              <a:rPr lang="fa-IR" sz="7200" b="1" dirty="0" smtClean="0">
                <a:solidFill>
                  <a:srgbClr val="FF0000"/>
                </a:solidFill>
                <a:cs typeface="+mj-cs"/>
              </a:rPr>
              <a:t>انبارداري </a:t>
            </a:r>
            <a:endParaRPr lang="en-US" sz="7200" b="1" dirty="0" smtClean="0">
              <a:solidFill>
                <a:srgbClr val="FF0000"/>
              </a:solidFill>
              <a:cs typeface="+mj-cs"/>
            </a:endParaRPr>
          </a:p>
          <a:p>
            <a:endParaRPr lang="en-US" sz="7200" b="1" cap="all" dirty="0" smtClean="0">
              <a:solidFill>
                <a:srgbClr val="00B0F0"/>
              </a:solidFill>
              <a:cs typeface="+mj-cs"/>
            </a:endParaRPr>
          </a:p>
          <a:p>
            <a:endParaRPr lang="en-US" sz="7200" b="1" dirty="0" smtClean="0">
              <a:cs typeface="+mj-cs"/>
            </a:endParaRPr>
          </a:p>
        </p:txBody>
      </p:sp>
      <p:sp>
        <p:nvSpPr>
          <p:cNvPr id="6" name="Rectangle 5"/>
          <p:cNvSpPr/>
          <p:nvPr/>
        </p:nvSpPr>
        <p:spPr>
          <a:xfrm rot="10800000" flipV="1">
            <a:off x="685800" y="5257800"/>
            <a:ext cx="5173524" cy="707886"/>
          </a:xfrm>
          <a:prstGeom prst="rect">
            <a:avLst/>
          </a:prstGeom>
        </p:spPr>
        <p:txBody>
          <a:bodyPr wrap="square">
            <a:spAutoFit/>
          </a:bodyPr>
          <a:lstStyle/>
          <a:p>
            <a:r>
              <a:rPr lang="fa-IR" sz="4000" dirty="0" smtClean="0">
                <a:solidFill>
                  <a:srgbClr val="FF0000"/>
                </a:solidFill>
              </a:rPr>
              <a:t>تاليف سيده جميله مدرسي </a:t>
            </a:r>
            <a:endParaRPr lang="fa-IR" sz="4000"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0" y="76200"/>
            <a:ext cx="9144000" cy="6858000"/>
          </a:xfrm>
        </p:spPr>
        <p:txBody>
          <a:bodyPr>
            <a:normAutofit/>
          </a:bodyPr>
          <a:lstStyle/>
          <a:p>
            <a:pPr algn="r" eaLnBrk="1" hangingPunct="1">
              <a:buFont typeface="Wingdings 3" pitchFamily="18" charset="2"/>
              <a:buNone/>
            </a:pPr>
            <a:endParaRPr lang="fa-IR" sz="3200" b="1" dirty="0" smtClean="0">
              <a:solidFill>
                <a:srgbClr val="66FF33"/>
              </a:solidFill>
              <a:cs typeface="+mj-cs"/>
            </a:endParaRPr>
          </a:p>
          <a:p>
            <a:pPr algn="r" eaLnBrk="1" hangingPunct="1">
              <a:buFont typeface="Wingdings 3" pitchFamily="18" charset="2"/>
              <a:buNone/>
            </a:pPr>
            <a:r>
              <a:rPr lang="fa-IR" sz="3200" b="1" dirty="0" smtClean="0">
                <a:solidFill>
                  <a:srgbClr val="7030A0"/>
                </a:solidFill>
                <a:cs typeface="+mj-cs"/>
              </a:rPr>
              <a:t>                 تاسیسات مورد نظر یک مجتمع بزرگ انبار</a:t>
            </a:r>
          </a:p>
          <a:p>
            <a:pPr algn="r" eaLnBrk="1" hangingPunct="1">
              <a:buFont typeface="Wingdings 3" pitchFamily="18" charset="2"/>
              <a:buNone/>
            </a:pPr>
            <a:endParaRPr lang="en-US" b="1" dirty="0" smtClean="0">
              <a:solidFill>
                <a:srgbClr val="66FF33"/>
              </a:solidFill>
              <a:cs typeface="+mj-cs"/>
            </a:endParaRPr>
          </a:p>
          <a:p>
            <a:pPr algn="ctr" eaLnBrk="1" hangingPunct="1">
              <a:buFont typeface="Wingdings 3" pitchFamily="18" charset="2"/>
              <a:buNone/>
            </a:pPr>
            <a:r>
              <a:rPr lang="fa-IR" b="1" dirty="0" smtClean="0">
                <a:cs typeface="+mj-cs"/>
              </a:rPr>
              <a:t>1- تاسیسات مربوط به برق ، آب ،فاضلاب  وآبهای سطحی </a:t>
            </a:r>
          </a:p>
          <a:p>
            <a:pPr algn="ctr" eaLnBrk="1" hangingPunct="1">
              <a:buFont typeface="Wingdings 3" pitchFamily="18" charset="2"/>
              <a:buNone/>
            </a:pPr>
            <a:endParaRPr lang="fa-IR" b="1" dirty="0" smtClean="0">
              <a:cs typeface="+mj-cs"/>
            </a:endParaRPr>
          </a:p>
          <a:p>
            <a:pPr algn="ctr" eaLnBrk="1" hangingPunct="1">
              <a:buFont typeface="Wingdings 3" pitchFamily="18" charset="2"/>
              <a:buNone/>
            </a:pPr>
            <a:r>
              <a:rPr lang="fa-IR" b="1" dirty="0" smtClean="0">
                <a:cs typeface="+mj-cs"/>
              </a:rPr>
              <a:t>2- وسایل گرما زا وسرما زا  </a:t>
            </a:r>
            <a:r>
              <a:rPr lang="en-US" b="1" dirty="0" smtClean="0">
                <a:cs typeface="+mj-cs"/>
              </a:rPr>
              <a:t>                             </a:t>
            </a:r>
            <a:r>
              <a:rPr lang="fa-IR" b="1" dirty="0" smtClean="0">
                <a:cs typeface="+mj-cs"/>
              </a:rPr>
              <a:t>       </a:t>
            </a:r>
          </a:p>
          <a:p>
            <a:pPr algn="ctr" eaLnBrk="1" hangingPunct="1">
              <a:buFont typeface="Wingdings 3" pitchFamily="18" charset="2"/>
              <a:buNone/>
            </a:pPr>
            <a:endParaRPr lang="fa-IR" b="1" dirty="0" smtClean="0">
              <a:cs typeface="+mj-cs"/>
            </a:endParaRPr>
          </a:p>
          <a:p>
            <a:pPr algn="ctr" eaLnBrk="1" hangingPunct="1">
              <a:buFont typeface="Wingdings 3" pitchFamily="18" charset="2"/>
              <a:buNone/>
            </a:pPr>
            <a:r>
              <a:rPr lang="fa-IR" b="1" dirty="0" smtClean="0">
                <a:cs typeface="+mj-cs"/>
              </a:rPr>
              <a:t>3- تاسیسات اعلام خطر در هنگام حریق واطفای آن </a:t>
            </a:r>
            <a:endParaRPr lang="en-US" b="1" dirty="0" smtClean="0">
              <a:cs typeface="+mj-cs"/>
            </a:endParaRPr>
          </a:p>
          <a:p>
            <a:pPr algn="r" eaLnBrk="1" hangingPunct="1">
              <a:buFont typeface="Wingdings 3" pitchFamily="18" charset="2"/>
              <a:buNone/>
            </a:pPr>
            <a:endParaRPr lang="en-US" b="1" dirty="0" smtClean="0">
              <a:cs typeface="+mj-cs"/>
            </a:endParaRPr>
          </a:p>
          <a:p>
            <a:pPr eaLnBrk="1" hangingPunct="1">
              <a:buFont typeface="Wingdings 3" pitchFamily="18" charset="2"/>
              <a:buNone/>
            </a:pPr>
            <a:endParaRPr lang="en-US" b="1" dirty="0" smtClean="0">
              <a:cs typeface="+mj-cs"/>
            </a:endParaRPr>
          </a:p>
        </p:txBody>
      </p:sp>
      <p:sp>
        <p:nvSpPr>
          <p:cNvPr id="3" name="Left Arrow 2"/>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txEl>
                                              <p:pRg st="1" end="1"/>
                                            </p:txEl>
                                          </p:spTgt>
                                        </p:tgtEl>
                                        <p:attrNameLst>
                                          <p:attrName>style.visibility</p:attrName>
                                        </p:attrNameLst>
                                      </p:cBhvr>
                                      <p:to>
                                        <p:strVal val="visible"/>
                                      </p:to>
                                    </p:set>
                                    <p:anim calcmode="lin" valueType="num">
                                      <p:cBhvr additive="base">
                                        <p:cTn id="7" dur="500" fill="hold"/>
                                        <p:tgtEl>
                                          <p:spTgt spid="430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0">
                                            <p:txEl>
                                              <p:pRg st="3" end="3"/>
                                            </p:txEl>
                                          </p:spTgt>
                                        </p:tgtEl>
                                        <p:attrNameLst>
                                          <p:attrName>style.visibility</p:attrName>
                                        </p:attrNameLst>
                                      </p:cBhvr>
                                      <p:to>
                                        <p:strVal val="visible"/>
                                      </p:to>
                                    </p:set>
                                    <p:anim calcmode="lin" valueType="num">
                                      <p:cBhvr additive="base">
                                        <p:cTn id="13" dur="500" fill="hold"/>
                                        <p:tgtEl>
                                          <p:spTgt spid="4301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0">
                                            <p:txEl>
                                              <p:pRg st="5" end="5"/>
                                            </p:txEl>
                                          </p:spTgt>
                                        </p:tgtEl>
                                        <p:attrNameLst>
                                          <p:attrName>style.visibility</p:attrName>
                                        </p:attrNameLst>
                                      </p:cBhvr>
                                      <p:to>
                                        <p:strVal val="visible"/>
                                      </p:to>
                                    </p:set>
                                    <p:anim calcmode="lin" valueType="num">
                                      <p:cBhvr additive="base">
                                        <p:cTn id="19" dur="500" fill="hold"/>
                                        <p:tgtEl>
                                          <p:spTgt spid="43010">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0">
                                            <p:txEl>
                                              <p:pRg st="7" end="7"/>
                                            </p:txEl>
                                          </p:spTgt>
                                        </p:tgtEl>
                                        <p:attrNameLst>
                                          <p:attrName>style.visibility</p:attrName>
                                        </p:attrNameLst>
                                      </p:cBhvr>
                                      <p:to>
                                        <p:strVal val="visible"/>
                                      </p:to>
                                    </p:set>
                                    <p:anim calcmode="lin" valueType="num">
                                      <p:cBhvr additive="base">
                                        <p:cTn id="25" dur="500" fill="hold"/>
                                        <p:tgtEl>
                                          <p:spTgt spid="43010">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0" y="0"/>
            <a:ext cx="9144000" cy="6858000"/>
          </a:xfrm>
        </p:spPr>
        <p:txBody>
          <a:bodyPr>
            <a:normAutofit/>
          </a:bodyPr>
          <a:lstStyle/>
          <a:p>
            <a:pPr algn="ctr" eaLnBrk="1" hangingPunct="1">
              <a:buFont typeface="Wingdings 3" pitchFamily="18" charset="2"/>
              <a:buNone/>
            </a:pPr>
            <a:endParaRPr lang="fa-IR" b="1" dirty="0" smtClean="0">
              <a:solidFill>
                <a:srgbClr val="66FF33"/>
              </a:solidFill>
            </a:endParaRPr>
          </a:p>
          <a:p>
            <a:pPr algn="ctr" eaLnBrk="1" hangingPunct="1">
              <a:buFont typeface="Wingdings 3" pitchFamily="18" charset="2"/>
              <a:buNone/>
            </a:pPr>
            <a:endParaRPr lang="fa-IR" b="1" dirty="0" smtClean="0">
              <a:solidFill>
                <a:srgbClr val="66FF33"/>
              </a:solidFill>
            </a:endParaRPr>
          </a:p>
          <a:p>
            <a:pPr algn="ctr" eaLnBrk="1" hangingPunct="1">
              <a:buFont typeface="Wingdings 3" pitchFamily="18" charset="2"/>
              <a:buNone/>
            </a:pPr>
            <a:r>
              <a:rPr lang="fa-IR" b="1" dirty="0" smtClean="0">
                <a:solidFill>
                  <a:srgbClr val="7030A0"/>
                </a:solidFill>
              </a:rPr>
              <a:t>منابع ورود کالا به انبار:</a:t>
            </a:r>
            <a:endParaRPr lang="en-US" b="1" dirty="0" smtClean="0">
              <a:solidFill>
                <a:srgbClr val="7030A0"/>
              </a:solidFill>
            </a:endParaRPr>
          </a:p>
          <a:p>
            <a:pPr algn="ctr" eaLnBrk="1" hangingPunct="1">
              <a:buFont typeface="Wingdings 3" pitchFamily="18" charset="2"/>
              <a:buNone/>
            </a:pPr>
            <a:endParaRPr lang="fa-IR" b="1" dirty="0" smtClean="0"/>
          </a:p>
          <a:p>
            <a:pPr eaLnBrk="1" hangingPunct="1">
              <a:buFont typeface="Wingdings 3" pitchFamily="18" charset="2"/>
              <a:buNone/>
            </a:pPr>
            <a:r>
              <a:rPr lang="en-US" b="1" dirty="0" smtClean="0"/>
              <a:t>    </a:t>
            </a:r>
            <a:r>
              <a:rPr lang="fa-IR" b="1" dirty="0" smtClean="0"/>
              <a:t>1- از </a:t>
            </a:r>
            <a:r>
              <a:rPr lang="fa-IR" b="1" dirty="0" smtClean="0"/>
              <a:t>طریق خریدهای داخلی</a:t>
            </a:r>
            <a:r>
              <a:rPr lang="en-US" b="1" dirty="0" smtClean="0"/>
              <a:t>                        </a:t>
            </a:r>
          </a:p>
          <a:p>
            <a:pPr eaLnBrk="1" hangingPunct="1">
              <a:buFont typeface="Wingdings 3" pitchFamily="18" charset="2"/>
              <a:buNone/>
            </a:pPr>
            <a:r>
              <a:rPr lang="en-US" b="1" dirty="0" smtClean="0"/>
              <a:t>   </a:t>
            </a:r>
            <a:r>
              <a:rPr lang="fa-IR" b="1" dirty="0" smtClean="0"/>
              <a:t>2- از </a:t>
            </a:r>
            <a:r>
              <a:rPr lang="fa-IR" b="1" dirty="0" smtClean="0"/>
              <a:t>طریق خرید های خارجی</a:t>
            </a:r>
          </a:p>
          <a:p>
            <a:pPr>
              <a:buNone/>
            </a:pPr>
            <a:r>
              <a:rPr lang="fa-IR" b="1" dirty="0" smtClean="0"/>
              <a:t>   </a:t>
            </a:r>
            <a:r>
              <a:rPr lang="fa-IR" b="1" dirty="0" smtClean="0"/>
              <a:t>  </a:t>
            </a:r>
            <a:r>
              <a:rPr lang="fa-IR" b="1" dirty="0" smtClean="0"/>
              <a:t>3- کالاهای انتقالی از سایر انبارها  واجناس برگشتی</a:t>
            </a:r>
          </a:p>
          <a:p>
            <a:pPr>
              <a:buNone/>
            </a:pPr>
            <a:r>
              <a:rPr lang="fa-IR" b="1" dirty="0" smtClean="0"/>
              <a:t>   </a:t>
            </a:r>
            <a:r>
              <a:rPr lang="fa-IR" b="1" dirty="0" smtClean="0"/>
              <a:t> 4- </a:t>
            </a:r>
            <a:r>
              <a:rPr lang="fa-IR" b="1" dirty="0" smtClean="0"/>
              <a:t>کالا </a:t>
            </a:r>
            <a:r>
              <a:rPr lang="fa-IR" b="1" dirty="0" smtClean="0"/>
              <a:t>و لوازمی </a:t>
            </a:r>
            <a:r>
              <a:rPr lang="fa-IR" b="1" dirty="0" smtClean="0"/>
              <a:t>که </a:t>
            </a:r>
            <a:r>
              <a:rPr lang="fa-IR" b="1" dirty="0" smtClean="0"/>
              <a:t>درکارگاههای  </a:t>
            </a:r>
            <a:r>
              <a:rPr lang="fa-IR" b="1" dirty="0" smtClean="0"/>
              <a:t>یک موسسه ساخته </a:t>
            </a:r>
            <a:r>
              <a:rPr lang="fa-IR" b="1" dirty="0" smtClean="0"/>
              <a:t>می </a:t>
            </a:r>
            <a:r>
              <a:rPr lang="fa-IR" b="1" dirty="0" smtClean="0"/>
              <a:t>شوند</a:t>
            </a:r>
          </a:p>
          <a:p>
            <a:pPr>
              <a:buNone/>
            </a:pPr>
            <a:r>
              <a:rPr lang="fa-IR" b="1" dirty="0" smtClean="0"/>
              <a:t>     </a:t>
            </a:r>
            <a:r>
              <a:rPr lang="fa-IR" b="1" dirty="0" smtClean="0"/>
              <a:t> </a:t>
            </a:r>
            <a:r>
              <a:rPr lang="fa-IR" b="1" dirty="0" smtClean="0"/>
              <a:t>5- کالاهای امانی</a:t>
            </a:r>
            <a:r>
              <a:rPr lang="en-US" b="1" dirty="0" smtClean="0"/>
              <a:t>  </a:t>
            </a:r>
            <a:r>
              <a:rPr lang="fa-IR" b="1" dirty="0" smtClean="0"/>
              <a:t>  </a:t>
            </a:r>
            <a:r>
              <a:rPr lang="en-US" b="1" dirty="0" smtClean="0"/>
              <a:t> </a:t>
            </a:r>
            <a:r>
              <a:rPr lang="fa-IR" b="1" dirty="0" smtClean="0"/>
              <a:t> </a:t>
            </a:r>
            <a:endParaRPr lang="en-US" b="1" dirty="0" smtClean="0"/>
          </a:p>
        </p:txBody>
      </p:sp>
      <p:sp>
        <p:nvSpPr>
          <p:cNvPr id="5" name="Left Arrow 4"/>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8">
                                            <p:txEl>
                                              <p:pRg st="2" end="2"/>
                                            </p:txEl>
                                          </p:spTgt>
                                        </p:tgtEl>
                                        <p:attrNameLst>
                                          <p:attrName>style.visibility</p:attrName>
                                        </p:attrNameLst>
                                      </p:cBhvr>
                                      <p:to>
                                        <p:strVal val="visible"/>
                                      </p:to>
                                    </p:set>
                                    <p:anim calcmode="lin" valueType="num">
                                      <p:cBhvr additive="base">
                                        <p:cTn id="7" dur="500" fill="hold"/>
                                        <p:tgtEl>
                                          <p:spTgt spid="5017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178">
                                            <p:txEl>
                                              <p:pRg st="4" end="4"/>
                                            </p:txEl>
                                          </p:spTgt>
                                        </p:tgtEl>
                                        <p:attrNameLst>
                                          <p:attrName>style.visibility</p:attrName>
                                        </p:attrNameLst>
                                      </p:cBhvr>
                                      <p:to>
                                        <p:strVal val="visible"/>
                                      </p:to>
                                    </p:set>
                                    <p:anim calcmode="lin" valueType="num">
                                      <p:cBhvr additive="base">
                                        <p:cTn id="13" dur="500" fill="hold"/>
                                        <p:tgtEl>
                                          <p:spTgt spid="50178">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178">
                                            <p:txEl>
                                              <p:pRg st="5" end="5"/>
                                            </p:txEl>
                                          </p:spTgt>
                                        </p:tgtEl>
                                        <p:attrNameLst>
                                          <p:attrName>style.visibility</p:attrName>
                                        </p:attrNameLst>
                                      </p:cBhvr>
                                      <p:to>
                                        <p:strVal val="visible"/>
                                      </p:to>
                                    </p:set>
                                    <p:anim calcmode="lin" valueType="num">
                                      <p:cBhvr additive="base">
                                        <p:cTn id="19" dur="500" fill="hold"/>
                                        <p:tgtEl>
                                          <p:spTgt spid="5017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0178">
                                            <p:txEl>
                                              <p:pRg st="6" end="6"/>
                                            </p:txEl>
                                          </p:spTgt>
                                        </p:tgtEl>
                                        <p:attrNameLst>
                                          <p:attrName>style.visibility</p:attrName>
                                        </p:attrNameLst>
                                      </p:cBhvr>
                                      <p:to>
                                        <p:strVal val="visible"/>
                                      </p:to>
                                    </p:set>
                                    <p:anim calcmode="lin" valueType="num">
                                      <p:cBhvr additive="base">
                                        <p:cTn id="25" dur="500" fill="hold"/>
                                        <p:tgtEl>
                                          <p:spTgt spid="5017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178">
                                            <p:txEl>
                                              <p:pRg st="7" end="7"/>
                                            </p:txEl>
                                          </p:spTgt>
                                        </p:tgtEl>
                                        <p:attrNameLst>
                                          <p:attrName>style.visibility</p:attrName>
                                        </p:attrNameLst>
                                      </p:cBhvr>
                                      <p:to>
                                        <p:strVal val="visible"/>
                                      </p:to>
                                    </p:set>
                                    <p:anim calcmode="lin" valueType="num">
                                      <p:cBhvr additive="base">
                                        <p:cTn id="31" dur="500" fill="hold"/>
                                        <p:tgtEl>
                                          <p:spTgt spid="50178">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0178">
                                            <p:txEl>
                                              <p:pRg st="8" end="8"/>
                                            </p:txEl>
                                          </p:spTgt>
                                        </p:tgtEl>
                                        <p:attrNameLst>
                                          <p:attrName>style.visibility</p:attrName>
                                        </p:attrNameLst>
                                      </p:cBhvr>
                                      <p:to>
                                        <p:strVal val="visible"/>
                                      </p:to>
                                    </p:set>
                                    <p:anim calcmode="lin" valueType="num">
                                      <p:cBhvr additive="base">
                                        <p:cTn id="37" dur="500" fill="hold"/>
                                        <p:tgtEl>
                                          <p:spTgt spid="50178">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17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05200" y="533400"/>
            <a:ext cx="3461204" cy="523220"/>
          </a:xfrm>
          <a:prstGeom prst="rect">
            <a:avLst/>
          </a:prstGeom>
        </p:spPr>
        <p:txBody>
          <a:bodyPr wrap="none">
            <a:spAutoFit/>
          </a:bodyPr>
          <a:lstStyle/>
          <a:p>
            <a:r>
              <a:rPr lang="en-US" altLang="en-US" sz="2800" b="1" dirty="0" smtClean="0">
                <a:solidFill>
                  <a:srgbClr val="000099"/>
                </a:solidFill>
                <a:cs typeface="B Traffic" pitchFamily="2" charset="-78"/>
              </a:rPr>
              <a:t> </a:t>
            </a:r>
            <a:r>
              <a:rPr lang="ar-SA" altLang="en-US" sz="2800" b="1" dirty="0" smtClean="0">
                <a:solidFill>
                  <a:srgbClr val="000099"/>
                </a:solidFill>
                <a:cs typeface="B Traffic" pitchFamily="2" charset="-78"/>
              </a:rPr>
              <a:t>اهداف و وظایف انبارها</a:t>
            </a:r>
            <a:endParaRPr lang="fa-IR" sz="2800" dirty="0"/>
          </a:p>
        </p:txBody>
      </p:sp>
      <p:sp>
        <p:nvSpPr>
          <p:cNvPr id="8" name="Rectangle 7"/>
          <p:cNvSpPr/>
          <p:nvPr/>
        </p:nvSpPr>
        <p:spPr>
          <a:xfrm>
            <a:off x="0" y="990600"/>
            <a:ext cx="8610600" cy="830997"/>
          </a:xfrm>
          <a:prstGeom prst="rect">
            <a:avLst/>
          </a:prstGeom>
        </p:spPr>
        <p:txBody>
          <a:bodyPr wrap="square">
            <a:spAutoFit/>
          </a:bodyPr>
          <a:lstStyle/>
          <a:p>
            <a:pPr algn="r" eaLnBrk="0" hangingPunct="0">
              <a:spcBef>
                <a:spcPct val="50000"/>
              </a:spcBef>
            </a:pPr>
            <a:r>
              <a:rPr kumimoji="1" lang="ar-SA" altLang="en-US" sz="2400" b="1" dirty="0" smtClean="0">
                <a:ea typeface="Arial Unicode MS" pitchFamily="34" charset="-128"/>
                <a:cs typeface="B Traffic" pitchFamily="2" charset="-78"/>
              </a:rPr>
              <a:t>هدف از تشكیل و</a:t>
            </a:r>
            <a:r>
              <a:rPr kumimoji="1" lang="fa-IR" altLang="en-US" sz="2400" b="1" dirty="0" smtClean="0">
                <a:ea typeface="Arial Unicode MS" pitchFamily="34" charset="-128"/>
                <a:cs typeface="B Traffic" pitchFamily="2" charset="-78"/>
              </a:rPr>
              <a:t> </a:t>
            </a:r>
            <a:r>
              <a:rPr kumimoji="1" lang="ar-SA" altLang="en-US" sz="2400" b="1" dirty="0" smtClean="0">
                <a:ea typeface="Arial Unicode MS" pitchFamily="34" charset="-128"/>
                <a:cs typeface="B Traffic" pitchFamily="2" charset="-78"/>
              </a:rPr>
              <a:t>ایجاد انبارها چه در سازمانهای دولتی و</a:t>
            </a:r>
            <a:r>
              <a:rPr kumimoji="1" lang="fa-IR" altLang="en-US" sz="2400" b="1" dirty="0" smtClean="0">
                <a:ea typeface="Arial Unicode MS" pitchFamily="34" charset="-128"/>
                <a:cs typeface="B Traffic" pitchFamily="2" charset="-78"/>
              </a:rPr>
              <a:t> </a:t>
            </a:r>
            <a:r>
              <a:rPr kumimoji="1" lang="ar-SA" altLang="en-US" sz="2400" b="1" dirty="0" smtClean="0">
                <a:ea typeface="Arial Unicode MS" pitchFamily="34" charset="-128"/>
                <a:cs typeface="B Traffic" pitchFamily="2" charset="-78"/>
              </a:rPr>
              <a:t>چه در بخش  خصوصی، تامین و نگهداری كالاهای مورد نیاز سازمان است.</a:t>
            </a:r>
            <a:endParaRPr kumimoji="1" lang="en-US" altLang="en-US" sz="2400" b="1" dirty="0">
              <a:ea typeface="Arial Unicode MS" pitchFamily="34" charset="-128"/>
              <a:cs typeface="B Traffic" pitchFamily="2" charset="-78"/>
            </a:endParaRPr>
          </a:p>
        </p:txBody>
      </p:sp>
      <p:sp>
        <p:nvSpPr>
          <p:cNvPr id="9" name="Rectangle 8"/>
          <p:cNvSpPr/>
          <p:nvPr/>
        </p:nvSpPr>
        <p:spPr>
          <a:xfrm>
            <a:off x="457200" y="2057400"/>
            <a:ext cx="8305800" cy="1384995"/>
          </a:xfrm>
          <a:prstGeom prst="rect">
            <a:avLst/>
          </a:prstGeom>
        </p:spPr>
        <p:txBody>
          <a:bodyPr wrap="square">
            <a:spAutoFit/>
          </a:bodyPr>
          <a:lstStyle/>
          <a:p>
            <a:pPr algn="r" eaLnBrk="0" hangingPunct="0">
              <a:spcBef>
                <a:spcPct val="50000"/>
              </a:spcBef>
            </a:pPr>
            <a:r>
              <a:rPr kumimoji="1" lang="ar-SA" altLang="en-US" sz="2400" b="1" dirty="0" smtClean="0">
                <a:solidFill>
                  <a:srgbClr val="0070C0"/>
                </a:solidFill>
                <a:ea typeface="Arial Unicode MS" pitchFamily="34" charset="-128"/>
                <a:cs typeface="B Traffic" pitchFamily="2" charset="-78"/>
              </a:rPr>
              <a:t>وظایف انبار</a:t>
            </a:r>
            <a:r>
              <a:rPr kumimoji="1" lang="fa-IR" altLang="en-US" sz="2400" b="1" dirty="0" smtClean="0">
                <a:solidFill>
                  <a:srgbClr val="0070C0"/>
                </a:solidFill>
                <a:ea typeface="Arial Unicode MS" pitchFamily="34" charset="-128"/>
                <a:cs typeface="B Traffic" pitchFamily="2" charset="-78"/>
              </a:rPr>
              <a:t>ه</a:t>
            </a:r>
            <a:r>
              <a:rPr kumimoji="1" lang="ar-SA" altLang="en-US" sz="2400" b="1" dirty="0" smtClean="0">
                <a:solidFill>
                  <a:srgbClr val="0070C0"/>
                </a:solidFill>
                <a:ea typeface="Arial Unicode MS" pitchFamily="34" charset="-128"/>
                <a:cs typeface="B Traffic" pitchFamily="2" charset="-78"/>
              </a:rPr>
              <a:t>ا به شرح زیر است</a:t>
            </a:r>
            <a:r>
              <a:rPr kumimoji="1" lang="ar-SA" altLang="en-US" sz="2400" b="1" dirty="0" smtClean="0">
                <a:solidFill>
                  <a:srgbClr val="FF0000"/>
                </a:solidFill>
                <a:ea typeface="Arial Unicode MS" pitchFamily="34" charset="-128"/>
                <a:cs typeface="B Traffic" pitchFamily="2" charset="-78"/>
              </a:rPr>
              <a:t>:</a:t>
            </a:r>
            <a:endParaRPr kumimoji="1" lang="en-US" altLang="en-US" sz="2400" b="1" dirty="0" smtClean="0">
              <a:solidFill>
                <a:srgbClr val="FF0000"/>
              </a:solidFill>
              <a:ea typeface="Arial Unicode MS" pitchFamily="34" charset="-128"/>
              <a:cs typeface="B Traffic" pitchFamily="2" charset="-78"/>
            </a:endParaRPr>
          </a:p>
          <a:p>
            <a:pPr algn="r" eaLnBrk="0" hangingPunct="0">
              <a:spcBef>
                <a:spcPct val="50000"/>
              </a:spcBef>
            </a:pPr>
            <a:r>
              <a:rPr kumimoji="1" lang="fa-IR" altLang="en-US" sz="2400" b="1" dirty="0" smtClean="0">
                <a:ea typeface="Arial Unicode MS" pitchFamily="34" charset="-128"/>
                <a:cs typeface="B Traffic" pitchFamily="2" charset="-78"/>
              </a:rPr>
              <a:t>1- </a:t>
            </a:r>
            <a:r>
              <a:rPr kumimoji="1" lang="ar-SA" altLang="en-US" sz="2400" b="1" dirty="0" smtClean="0">
                <a:ea typeface="Arial Unicode MS" pitchFamily="34" charset="-128"/>
                <a:cs typeface="B Traffic" pitchFamily="2" charset="-78"/>
              </a:rPr>
              <a:t>برنامه ریزی و</a:t>
            </a:r>
            <a:r>
              <a:rPr kumimoji="1" lang="fa-IR" altLang="en-US" sz="2400" b="1" dirty="0" smtClean="0">
                <a:ea typeface="Arial Unicode MS" pitchFamily="34" charset="-128"/>
                <a:cs typeface="B Traffic" pitchFamily="2" charset="-78"/>
              </a:rPr>
              <a:t> </a:t>
            </a:r>
            <a:r>
              <a:rPr kumimoji="1" lang="ar-SA" altLang="en-US" sz="2400" b="1" dirty="0" smtClean="0">
                <a:ea typeface="Arial Unicode MS" pitchFamily="34" charset="-128"/>
                <a:cs typeface="B Traffic" pitchFamily="2" charset="-78"/>
              </a:rPr>
              <a:t>مراقبت برای حفظ مقدار موجودی هر یك از كالاهای مورد نیاز سازمان درحد</a:t>
            </a:r>
            <a:r>
              <a:rPr kumimoji="1" lang="fa-IR" altLang="en-US" sz="2400" b="1" dirty="0" smtClean="0">
                <a:ea typeface="Arial Unicode MS" pitchFamily="34" charset="-128"/>
                <a:cs typeface="B Traffic" pitchFamily="2" charset="-78"/>
              </a:rPr>
              <a:t> </a:t>
            </a:r>
            <a:r>
              <a:rPr kumimoji="1" lang="ar-SA" altLang="en-US" sz="2400" b="1" dirty="0" smtClean="0">
                <a:ea typeface="Arial Unicode MS" pitchFamily="34" charset="-128"/>
                <a:cs typeface="B Traffic" pitchFamily="2" charset="-78"/>
              </a:rPr>
              <a:t> مطلوب خود</a:t>
            </a:r>
            <a:endParaRPr kumimoji="1" lang="en-US" altLang="en-US" sz="2400" b="1" dirty="0">
              <a:ea typeface="Arial Unicode MS" pitchFamily="34" charset="-128"/>
              <a:cs typeface="B Traffic" pitchFamily="2" charset="-78"/>
            </a:endParaRPr>
          </a:p>
        </p:txBody>
      </p:sp>
      <p:sp>
        <p:nvSpPr>
          <p:cNvPr id="10" name="Rectangle 9"/>
          <p:cNvSpPr/>
          <p:nvPr/>
        </p:nvSpPr>
        <p:spPr>
          <a:xfrm>
            <a:off x="381000" y="3429000"/>
            <a:ext cx="8382000" cy="830997"/>
          </a:xfrm>
          <a:prstGeom prst="rect">
            <a:avLst/>
          </a:prstGeom>
        </p:spPr>
        <p:txBody>
          <a:bodyPr wrap="square">
            <a:spAutoFit/>
          </a:bodyPr>
          <a:lstStyle/>
          <a:p>
            <a:pPr algn="r"/>
            <a:r>
              <a:rPr kumimoji="1" lang="fa-IR" altLang="en-US" sz="2400" b="1" dirty="0" smtClean="0">
                <a:ea typeface="Arial Unicode MS" pitchFamily="34" charset="-128"/>
                <a:cs typeface="B Traffic" pitchFamily="2" charset="-78"/>
              </a:rPr>
              <a:t>2- همک</a:t>
            </a:r>
            <a:r>
              <a:rPr kumimoji="1" lang="ar-SA" altLang="en-US" sz="2400" b="1" dirty="0" smtClean="0">
                <a:ea typeface="Arial Unicode MS" pitchFamily="34" charset="-128"/>
                <a:cs typeface="B Traffic" pitchFamily="2" charset="-78"/>
              </a:rPr>
              <a:t>اری و</a:t>
            </a:r>
            <a:r>
              <a:rPr kumimoji="1" lang="fa-IR" altLang="en-US" sz="2400" b="1" dirty="0" smtClean="0">
                <a:ea typeface="Arial Unicode MS" pitchFamily="34" charset="-128"/>
                <a:cs typeface="B Traffic" pitchFamily="2" charset="-78"/>
              </a:rPr>
              <a:t> </a:t>
            </a:r>
            <a:r>
              <a:rPr kumimoji="1" lang="ar-SA" altLang="en-US" sz="2400" b="1" dirty="0" smtClean="0">
                <a:ea typeface="Arial Unicode MS" pitchFamily="34" charset="-128"/>
                <a:cs typeface="B Traffic" pitchFamily="2" charset="-78"/>
              </a:rPr>
              <a:t>مساعدت در خرید وتامین وتهیه كالاها ودریافت كالاهای خریداری </a:t>
            </a:r>
            <a:r>
              <a:rPr kumimoji="1" lang="fa-IR" altLang="en-US" sz="2400" b="1" dirty="0" smtClean="0">
                <a:ea typeface="Arial Unicode MS" pitchFamily="34" charset="-128"/>
                <a:cs typeface="B Traffic" pitchFamily="2" charset="-78"/>
              </a:rPr>
              <a:t> </a:t>
            </a:r>
            <a:r>
              <a:rPr kumimoji="1" lang="ar-SA" altLang="en-US" sz="2400" b="1" dirty="0" smtClean="0">
                <a:ea typeface="Arial Unicode MS" pitchFamily="34" charset="-128"/>
                <a:cs typeface="B Traffic" pitchFamily="2" charset="-78"/>
              </a:rPr>
              <a:t>شده</a:t>
            </a:r>
            <a:endParaRPr lang="fa-IR" sz="2400" dirty="0"/>
          </a:p>
        </p:txBody>
      </p:sp>
      <p:sp>
        <p:nvSpPr>
          <p:cNvPr id="11" name="Rectangle 10"/>
          <p:cNvSpPr/>
          <p:nvPr/>
        </p:nvSpPr>
        <p:spPr>
          <a:xfrm>
            <a:off x="457200" y="4343400"/>
            <a:ext cx="8229600" cy="830997"/>
          </a:xfrm>
          <a:prstGeom prst="rect">
            <a:avLst/>
          </a:prstGeom>
        </p:spPr>
        <p:txBody>
          <a:bodyPr wrap="square">
            <a:spAutoFit/>
          </a:bodyPr>
          <a:lstStyle/>
          <a:p>
            <a:pPr algn="r"/>
            <a:r>
              <a:rPr kumimoji="1" lang="fa-IR" altLang="en-US" sz="2400" b="1" dirty="0" smtClean="0">
                <a:cs typeface="B Traffic" pitchFamily="2" charset="-78"/>
              </a:rPr>
              <a:t>3- </a:t>
            </a:r>
            <a:r>
              <a:rPr kumimoji="1" lang="ar-SA" altLang="en-US" sz="2400" b="1" dirty="0" smtClean="0">
                <a:cs typeface="B Traffic" pitchFamily="2" charset="-78"/>
              </a:rPr>
              <a:t>نگهداری كالا در انبار</a:t>
            </a:r>
            <a:r>
              <a:rPr kumimoji="1" lang="fa-IR" altLang="en-US" sz="2400" b="1" dirty="0" smtClean="0">
                <a:cs typeface="B Traffic" pitchFamily="2" charset="-78"/>
              </a:rPr>
              <a:t> </a:t>
            </a:r>
            <a:r>
              <a:rPr kumimoji="1" lang="ar-SA" altLang="en-US" sz="2400" b="1" dirty="0" smtClean="0">
                <a:cs typeface="B Traffic" pitchFamily="2" charset="-78"/>
              </a:rPr>
              <a:t>به نحو صحیح وتسریع در امر تحویل با رعایت مقررات</a:t>
            </a:r>
            <a:r>
              <a:rPr kumimoji="1" lang="fa-IR" altLang="en-US" sz="2400" b="1" dirty="0" smtClean="0">
                <a:cs typeface="B Traffic" pitchFamily="2" charset="-78"/>
              </a:rPr>
              <a:t>  و د</a:t>
            </a:r>
            <a:r>
              <a:rPr kumimoji="1" lang="ar-SA" altLang="en-US" sz="2400" b="1" dirty="0" smtClean="0">
                <a:cs typeface="B Traffic" pitchFamily="2" charset="-78"/>
              </a:rPr>
              <a:t>ستورالعملهای سازمان</a:t>
            </a:r>
            <a:r>
              <a:rPr kumimoji="1" lang="fa-IR" altLang="en-US" sz="2400" b="1" dirty="0" smtClean="0">
                <a:cs typeface="B Traffic" pitchFamily="2" charset="-78"/>
              </a:rPr>
              <a:t> </a:t>
            </a:r>
            <a:endParaRPr lang="fa-IR" sz="2400" dirty="0"/>
          </a:p>
        </p:txBody>
      </p:sp>
      <p:sp>
        <p:nvSpPr>
          <p:cNvPr id="12" name="Left Arrow 11"/>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 calcmode="lin" valueType="num">
                                      <p:cBhvr additive="base">
                                        <p:cTn id="3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915400" cy="1066800"/>
          </a:xfrm>
        </p:spPr>
        <p:txBody>
          <a:bodyPr/>
          <a:lstStyle/>
          <a:p>
            <a:r>
              <a:rPr lang="fa-IR" sz="5400" dirty="0" smtClean="0">
                <a:solidFill>
                  <a:srgbClr val="0070C0"/>
                </a:solidFill>
                <a:cs typeface="B Kamran Outline" pitchFamily="2" charset="-78"/>
              </a:rPr>
              <a:t>                  وظايف   انباردار</a:t>
            </a:r>
            <a:endParaRPr lang="fa-IR" dirty="0">
              <a:solidFill>
                <a:srgbClr val="0070C0"/>
              </a:solidFill>
              <a:cs typeface="0 Badr" pitchFamily="2" charset="-78"/>
            </a:endParaRPr>
          </a:p>
        </p:txBody>
      </p:sp>
      <p:sp>
        <p:nvSpPr>
          <p:cNvPr id="3" name="Subtitle 2"/>
          <p:cNvSpPr>
            <a:spLocks noGrp="1"/>
          </p:cNvSpPr>
          <p:nvPr>
            <p:ph type="subTitle" idx="1"/>
          </p:nvPr>
        </p:nvSpPr>
        <p:spPr>
          <a:xfrm>
            <a:off x="304800" y="1066800"/>
            <a:ext cx="8458200" cy="5791200"/>
          </a:xfrm>
        </p:spPr>
        <p:txBody>
          <a:bodyPr>
            <a:normAutofit/>
          </a:bodyPr>
          <a:lstStyle/>
          <a:p>
            <a:pPr>
              <a:buFont typeface="Wingdings" pitchFamily="2" charset="2"/>
              <a:buChar char="q"/>
            </a:pPr>
            <a:r>
              <a:rPr lang="fa-IR" b="1" dirty="0" smtClean="0">
                <a:solidFill>
                  <a:schemeClr val="tx1"/>
                </a:solidFill>
                <a:cs typeface="B Traffic" pitchFamily="2" charset="-78"/>
              </a:rPr>
              <a:t>   تحويل گرفتن كالا هاي خريادري شده طبق اسناد و مدارك </a:t>
            </a:r>
            <a:endParaRPr lang="fa-IR" b="1" dirty="0" smtClean="0">
              <a:solidFill>
                <a:schemeClr val="tx1"/>
              </a:solidFill>
              <a:cs typeface="B Traffic" pitchFamily="2" charset="-78"/>
            </a:endParaRPr>
          </a:p>
          <a:p>
            <a:pPr>
              <a:buFont typeface="Wingdings" pitchFamily="2" charset="2"/>
              <a:buChar char="q"/>
            </a:pPr>
            <a:endParaRPr lang="fa-IR" b="1" dirty="0" smtClean="0">
              <a:solidFill>
                <a:schemeClr val="tx1"/>
              </a:solidFill>
              <a:cs typeface="B Traffic" pitchFamily="2" charset="-78"/>
            </a:endParaRPr>
          </a:p>
          <a:p>
            <a:pPr>
              <a:buFont typeface="Wingdings" pitchFamily="2" charset="2"/>
              <a:buChar char="q"/>
            </a:pPr>
            <a:r>
              <a:rPr lang="fa-IR" b="1" dirty="0" smtClean="0">
                <a:solidFill>
                  <a:schemeClr val="tx1"/>
                </a:solidFill>
                <a:cs typeface="B Traffic" pitchFamily="2" charset="-78"/>
              </a:rPr>
              <a:t>   صدور قبض انبار پس از تحويل براي هر كالا </a:t>
            </a:r>
            <a:endParaRPr lang="fa-IR" b="1" dirty="0" smtClean="0">
              <a:solidFill>
                <a:schemeClr val="tx1"/>
              </a:solidFill>
              <a:cs typeface="B Traffic" pitchFamily="2" charset="-78"/>
            </a:endParaRPr>
          </a:p>
          <a:p>
            <a:pPr>
              <a:buFont typeface="Wingdings" pitchFamily="2" charset="2"/>
              <a:buChar char="q"/>
            </a:pPr>
            <a:endParaRPr lang="fa-IR" b="1" dirty="0" smtClean="0">
              <a:solidFill>
                <a:schemeClr val="tx1"/>
              </a:solidFill>
              <a:cs typeface="B Traffic" pitchFamily="2" charset="-78"/>
            </a:endParaRPr>
          </a:p>
          <a:p>
            <a:pPr>
              <a:buFont typeface="Wingdings" pitchFamily="2" charset="2"/>
              <a:buChar char="q"/>
            </a:pPr>
            <a:r>
              <a:rPr lang="fa-IR" b="1" dirty="0" smtClean="0">
                <a:solidFill>
                  <a:schemeClr val="tx1"/>
                </a:solidFill>
                <a:cs typeface="B Traffic" pitchFamily="2" charset="-78"/>
              </a:rPr>
              <a:t>   صدور حواله انبار هنگام تحويل دادن كالا به در خواست كننده </a:t>
            </a:r>
            <a:endParaRPr lang="fa-IR" b="1" dirty="0" smtClean="0">
              <a:solidFill>
                <a:schemeClr val="tx1"/>
              </a:solidFill>
              <a:cs typeface="B Traffic" pitchFamily="2" charset="-78"/>
            </a:endParaRPr>
          </a:p>
          <a:p>
            <a:pPr>
              <a:buFont typeface="Wingdings" pitchFamily="2" charset="2"/>
              <a:buChar char="q"/>
            </a:pPr>
            <a:endParaRPr lang="fa-IR" b="1" dirty="0" smtClean="0">
              <a:solidFill>
                <a:schemeClr val="tx1"/>
              </a:solidFill>
              <a:cs typeface="B Traffic" pitchFamily="2" charset="-78"/>
            </a:endParaRPr>
          </a:p>
          <a:p>
            <a:pPr>
              <a:buFont typeface="Wingdings" pitchFamily="2" charset="2"/>
              <a:buChar char="q"/>
            </a:pPr>
            <a:r>
              <a:rPr lang="fa-IR" b="1" dirty="0" smtClean="0">
                <a:solidFill>
                  <a:schemeClr val="tx1"/>
                </a:solidFill>
                <a:cs typeface="B Traffic" pitchFamily="2" charset="-78"/>
              </a:rPr>
              <a:t>   صدور فرمهاي مرجوعي و بر گشت از خريد </a:t>
            </a:r>
            <a:endParaRPr lang="fa-IR" b="1" dirty="0" smtClean="0">
              <a:solidFill>
                <a:schemeClr val="tx1"/>
              </a:solidFill>
              <a:cs typeface="B Traffic" pitchFamily="2" charset="-78"/>
            </a:endParaRPr>
          </a:p>
          <a:p>
            <a:pPr>
              <a:buFont typeface="Wingdings" pitchFamily="2" charset="2"/>
              <a:buChar char="q"/>
            </a:pPr>
            <a:endParaRPr lang="fa-IR" b="1" dirty="0" smtClean="0">
              <a:solidFill>
                <a:schemeClr val="tx1"/>
              </a:solidFill>
              <a:cs typeface="B Traffic" pitchFamily="2" charset="-78"/>
            </a:endParaRPr>
          </a:p>
          <a:p>
            <a:pPr>
              <a:buFont typeface="Wingdings" pitchFamily="2" charset="2"/>
              <a:buChar char="q"/>
            </a:pPr>
            <a:r>
              <a:rPr lang="fa-IR" b="1" dirty="0" smtClean="0">
                <a:solidFill>
                  <a:schemeClr val="tx1"/>
                </a:solidFill>
                <a:cs typeface="B Traffic" pitchFamily="2" charset="-78"/>
              </a:rPr>
              <a:t>   صدور برگ در خواست كالا در صورت لزوم </a:t>
            </a:r>
            <a:endParaRPr lang="fa-IR" b="1" dirty="0" smtClean="0">
              <a:solidFill>
                <a:schemeClr val="tx1"/>
              </a:solidFill>
              <a:cs typeface="B Traffic" pitchFamily="2" charset="-78"/>
            </a:endParaRPr>
          </a:p>
          <a:p>
            <a:pPr>
              <a:buFont typeface="Wingdings" pitchFamily="2" charset="2"/>
              <a:buChar char="q"/>
            </a:pPr>
            <a:endParaRPr lang="fa-IR" b="1" dirty="0" smtClean="0">
              <a:solidFill>
                <a:schemeClr val="tx1"/>
              </a:solidFill>
              <a:cs typeface="B Traffic" pitchFamily="2" charset="-78"/>
            </a:endParaRPr>
          </a:p>
          <a:p>
            <a:pPr>
              <a:buFont typeface="Wingdings" pitchFamily="2" charset="2"/>
              <a:buChar char="q"/>
            </a:pPr>
            <a:r>
              <a:rPr lang="fa-IR" b="1" dirty="0" smtClean="0">
                <a:solidFill>
                  <a:schemeClr val="tx1"/>
                </a:solidFill>
                <a:cs typeface="B Traffic" pitchFamily="2" charset="-78"/>
              </a:rPr>
              <a:t>   ثبت مشخصات و تعداد كالا هاي وارده و صادره در دفاتر و كارتهاي انبار</a:t>
            </a:r>
          </a:p>
          <a:p>
            <a:pPr>
              <a:buFont typeface="Wingdings" pitchFamily="2" charset="2"/>
              <a:buChar char="q"/>
            </a:pPr>
            <a:r>
              <a:rPr lang="fa-IR" b="1" dirty="0" smtClean="0">
                <a:solidFill>
                  <a:schemeClr val="tx1"/>
                </a:solidFill>
                <a:cs typeface="B Traffic" pitchFamily="2" charset="-78"/>
              </a:rPr>
              <a:t>   طبقه بندي و تنظيم و كد گذاري كالا ها </a:t>
            </a:r>
          </a:p>
          <a:p>
            <a:pPr>
              <a:buFont typeface="Wingdings" pitchFamily="2" charset="2"/>
              <a:buChar char="q"/>
            </a:pPr>
            <a:r>
              <a:rPr lang="fa-IR" b="1" dirty="0" smtClean="0">
                <a:solidFill>
                  <a:schemeClr val="tx1"/>
                </a:solidFill>
                <a:cs typeface="B Traffic" pitchFamily="2" charset="-78"/>
              </a:rPr>
              <a:t>   همكاري با حسابداري صنعتي و واحد سفارشها در مورد تعيين حداقل و حداكثر نقطه سفارش </a:t>
            </a:r>
            <a:endParaRPr lang="en-US" b="1" dirty="0" smtClean="0">
              <a:solidFill>
                <a:schemeClr val="tx1"/>
              </a:solidFill>
              <a:cs typeface="B Traffic" pitchFamily="2" charset="-78"/>
            </a:endParaRPr>
          </a:p>
          <a:p>
            <a:pPr>
              <a:buFont typeface="Wingdings" pitchFamily="2" charset="2"/>
              <a:buChar char="q"/>
            </a:pPr>
            <a:r>
              <a:rPr lang="fa-IR" b="1" dirty="0" smtClean="0">
                <a:solidFill>
                  <a:schemeClr val="tx1"/>
                </a:solidFill>
                <a:cs typeface="B Traffic" pitchFamily="2" charset="-78"/>
              </a:rPr>
              <a:t>   حفاظت و حراست كالا و رعايت اصول ايمني در انبار </a:t>
            </a:r>
          </a:p>
          <a:p>
            <a:pPr>
              <a:buFont typeface="Wingdings" pitchFamily="2" charset="2"/>
              <a:buChar char="q"/>
            </a:pPr>
            <a:r>
              <a:rPr lang="fa-IR" b="1" dirty="0" smtClean="0">
                <a:solidFill>
                  <a:schemeClr val="tx1"/>
                </a:solidFill>
                <a:cs typeface="B Traffic" pitchFamily="2" charset="-78"/>
              </a:rPr>
              <a:t>   بايگاني اسناد و مدارك انبار </a:t>
            </a:r>
          </a:p>
          <a:p>
            <a:pPr>
              <a:buFont typeface="Wingdings" pitchFamily="2" charset="2"/>
              <a:buChar char="q"/>
            </a:pPr>
            <a:r>
              <a:rPr lang="fa-IR" b="1" dirty="0" smtClean="0">
                <a:solidFill>
                  <a:schemeClr val="tx1"/>
                </a:solidFill>
                <a:cs typeface="B Traffic" pitchFamily="2" charset="-78"/>
              </a:rPr>
              <a:t>  ارائه گزارشها وپيش بيني و برنامه ريزي و كنترل مواد انبار و انجام انبار گرداني </a:t>
            </a:r>
            <a:endParaRPr lang="en-US" b="1" dirty="0" smtClean="0">
              <a:solidFill>
                <a:schemeClr val="tx1"/>
              </a:solidFill>
              <a:cs typeface="B Traffic" pitchFamily="2" charset="-78"/>
            </a:endParaRPr>
          </a:p>
          <a:p>
            <a:endParaRPr lang="en-US" b="1" dirty="0" smtClean="0">
              <a:solidFill>
                <a:schemeClr val="tx1"/>
              </a:solidFill>
              <a:cs typeface="B Traffic" pitchFamily="2" charset="-78"/>
            </a:endParaRPr>
          </a:p>
          <a:p>
            <a:endParaRPr lang="fa-IR" b="1" dirty="0">
              <a:solidFill>
                <a:schemeClr val="tx1"/>
              </a:solidFill>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 calcmode="lin" valueType="num">
                                      <p:cBhvr additive="base">
                                        <p:cTn id="6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 calcmode="lin" valueType="num">
                                      <p:cBhvr additive="base">
                                        <p:cTn id="6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12586" y="457200"/>
            <a:ext cx="7058344" cy="584775"/>
          </a:xfrm>
          <a:prstGeom prst="rect">
            <a:avLst/>
          </a:prstGeom>
        </p:spPr>
        <p:txBody>
          <a:bodyPr wrap="none">
            <a:spAutoFit/>
          </a:bodyPr>
          <a:lstStyle/>
          <a:p>
            <a:pPr algn="ctr" eaLnBrk="0" hangingPunct="0">
              <a:spcBef>
                <a:spcPct val="50000"/>
              </a:spcBef>
            </a:pPr>
            <a:r>
              <a:rPr kumimoji="1" lang="ar-SA" altLang="en-US" sz="3200" b="1" dirty="0" smtClean="0">
                <a:solidFill>
                  <a:srgbClr val="C00000"/>
                </a:solidFill>
                <a:effectLst>
                  <a:outerShdw blurRad="38100" dist="38100" dir="2700000" algn="tl">
                    <a:srgbClr val="000000">
                      <a:alpha val="43137"/>
                    </a:srgbClr>
                  </a:outerShdw>
                </a:effectLst>
                <a:latin typeface="Tahoma" pitchFamily="34" charset="0"/>
                <a:ea typeface="Arial Unicode MS" pitchFamily="34" charset="-128"/>
                <a:cs typeface="B Traffic" pitchFamily="2" charset="-78"/>
              </a:rPr>
              <a:t>تعریف طبقه بند ی و</a:t>
            </a:r>
            <a:r>
              <a:rPr kumimoji="1" lang="fa-IR" altLang="en-US" sz="3200" b="1" dirty="0" smtClean="0">
                <a:solidFill>
                  <a:srgbClr val="C00000"/>
                </a:solidFill>
                <a:effectLst>
                  <a:outerShdw blurRad="38100" dist="38100" dir="2700000" algn="tl">
                    <a:srgbClr val="000000">
                      <a:alpha val="43137"/>
                    </a:srgbClr>
                  </a:outerShdw>
                </a:effectLst>
                <a:latin typeface="Tahoma" pitchFamily="34" charset="0"/>
                <a:ea typeface="Arial Unicode MS" pitchFamily="34" charset="-128"/>
                <a:cs typeface="B Traffic" pitchFamily="2" charset="-78"/>
              </a:rPr>
              <a:t> </a:t>
            </a:r>
            <a:r>
              <a:rPr kumimoji="1" lang="ar-SA" altLang="en-US" sz="3200" b="1" dirty="0" smtClean="0">
                <a:solidFill>
                  <a:srgbClr val="C00000"/>
                </a:solidFill>
                <a:effectLst>
                  <a:outerShdw blurRad="38100" dist="38100" dir="2700000" algn="tl">
                    <a:srgbClr val="000000">
                      <a:alpha val="43137"/>
                    </a:srgbClr>
                  </a:outerShdw>
                </a:effectLst>
                <a:latin typeface="Tahoma" pitchFamily="34" charset="0"/>
                <a:ea typeface="Arial Unicode MS" pitchFamily="34" charset="-128"/>
                <a:cs typeface="B Traffic" pitchFamily="2" charset="-78"/>
              </a:rPr>
              <a:t>نكات مهم در اجرای آن</a:t>
            </a:r>
            <a:endParaRPr kumimoji="1" lang="en-US" sz="3200" b="1" dirty="0">
              <a:solidFill>
                <a:srgbClr val="C00000"/>
              </a:solidFill>
              <a:effectLst>
                <a:outerShdw blurRad="38100" dist="38100" dir="2700000" algn="tl">
                  <a:srgbClr val="000000">
                    <a:alpha val="43137"/>
                  </a:srgbClr>
                </a:outerShdw>
              </a:effectLst>
              <a:latin typeface="Tahoma" pitchFamily="34" charset="0"/>
              <a:ea typeface="Arial Unicode MS" pitchFamily="34" charset="-128"/>
              <a:cs typeface="B Traffic" pitchFamily="2" charset="-78"/>
            </a:endParaRPr>
          </a:p>
        </p:txBody>
      </p:sp>
      <p:sp>
        <p:nvSpPr>
          <p:cNvPr id="7" name="Rectangle 6"/>
          <p:cNvSpPr/>
          <p:nvPr/>
        </p:nvSpPr>
        <p:spPr>
          <a:xfrm>
            <a:off x="304800" y="1303377"/>
            <a:ext cx="8153400" cy="5478423"/>
          </a:xfrm>
          <a:prstGeom prst="rect">
            <a:avLst/>
          </a:prstGeom>
        </p:spPr>
        <p:txBody>
          <a:bodyPr wrap="square">
            <a:spAutoFit/>
          </a:bodyPr>
          <a:lstStyle/>
          <a:p>
            <a:pPr algn="r" eaLnBrk="0" hangingPunct="0">
              <a:spcBef>
                <a:spcPct val="50000"/>
              </a:spcBef>
            </a:pPr>
            <a:r>
              <a:rPr kumimoji="1" lang="ar-SA" altLang="en-US" sz="2800" b="1" dirty="0" smtClean="0">
                <a:ea typeface="Arial Unicode MS" pitchFamily="34" charset="-128"/>
                <a:cs typeface="B Traffic" pitchFamily="2" charset="-78"/>
              </a:rPr>
              <a:t>به تقسیم انواع كالاهای موجود به گروهها یا دسته هایی كه دارای صفات  مشترك یا </a:t>
            </a:r>
            <a:r>
              <a:rPr kumimoji="1" lang="fa-IR" altLang="en-US" sz="2800" b="1" dirty="0" smtClean="0">
                <a:ea typeface="Arial Unicode MS" pitchFamily="34" charset="-128"/>
                <a:cs typeface="B Traffic" pitchFamily="2" charset="-78"/>
              </a:rPr>
              <a:t>  ک</a:t>
            </a:r>
            <a:r>
              <a:rPr kumimoji="1" lang="ar-SA" altLang="en-US" sz="2800" b="1" dirty="0" smtClean="0">
                <a:ea typeface="Arial Unicode MS" pitchFamily="34" charset="-128"/>
                <a:cs typeface="B Traffic" pitchFamily="2" charset="-78"/>
              </a:rPr>
              <a:t>اربرد</a:t>
            </a:r>
            <a:r>
              <a:rPr kumimoji="1" lang="fa-IR" altLang="en-US" sz="2800" b="1" dirty="0" smtClean="0">
                <a:ea typeface="Arial Unicode MS" pitchFamily="34" charset="-128"/>
                <a:cs typeface="B Traffic" pitchFamily="2" charset="-78"/>
              </a:rPr>
              <a:t> </a:t>
            </a:r>
            <a:r>
              <a:rPr kumimoji="1" lang="ar-SA" altLang="en-US" sz="2800" b="1" dirty="0" smtClean="0">
                <a:ea typeface="Arial Unicode MS" pitchFamily="34" charset="-128"/>
                <a:cs typeface="B Traffic" pitchFamily="2" charset="-78"/>
              </a:rPr>
              <a:t>مشترك باشند((طبقه بندی ))گویند.</a:t>
            </a:r>
          </a:p>
          <a:p>
            <a:pPr algn="r" eaLnBrk="0" hangingPunct="0">
              <a:spcBef>
                <a:spcPct val="50000"/>
              </a:spcBef>
            </a:pPr>
            <a:r>
              <a:rPr kumimoji="1" lang="fa-IR" altLang="en-US" sz="2800" b="1" dirty="0" smtClean="0">
                <a:ea typeface="Arial Unicode MS" pitchFamily="34" charset="-128"/>
                <a:cs typeface="B Traffic" pitchFamily="2" charset="-78"/>
              </a:rPr>
              <a:t>           </a:t>
            </a:r>
            <a:r>
              <a:rPr kumimoji="1" lang="ar-SA" altLang="en-US" sz="2800" b="1" dirty="0" smtClean="0">
                <a:solidFill>
                  <a:srgbClr val="0070C0"/>
                </a:solidFill>
                <a:effectLst>
                  <a:outerShdw blurRad="38100" dist="38100" dir="2700000" algn="tl">
                    <a:srgbClr val="000000">
                      <a:alpha val="43137"/>
                    </a:srgbClr>
                  </a:outerShdw>
                </a:effectLst>
                <a:ea typeface="Arial Unicode MS" pitchFamily="34" charset="-128"/>
                <a:cs typeface="B Traffic" pitchFamily="2" charset="-78"/>
              </a:rPr>
              <a:t>طبقه بندی كردن باید به نكات  مهم زیر توجه كرد</a:t>
            </a:r>
            <a:r>
              <a:rPr kumimoji="1" lang="fa-IR" altLang="en-US" sz="2800" b="1" dirty="0" smtClean="0">
                <a:solidFill>
                  <a:srgbClr val="0070C0"/>
                </a:solidFill>
                <a:effectLst>
                  <a:outerShdw blurRad="38100" dist="38100" dir="2700000" algn="tl">
                    <a:srgbClr val="000000">
                      <a:alpha val="43137"/>
                    </a:srgbClr>
                  </a:outerShdw>
                </a:effectLst>
                <a:ea typeface="Arial Unicode MS" pitchFamily="34" charset="-128"/>
                <a:cs typeface="B Traffic" pitchFamily="2" charset="-78"/>
              </a:rPr>
              <a:t> </a:t>
            </a:r>
            <a:endParaRPr kumimoji="1" lang="en-US" altLang="en-US" sz="2800" b="1" dirty="0" smtClean="0">
              <a:solidFill>
                <a:srgbClr val="0070C0"/>
              </a:solidFill>
              <a:effectLst>
                <a:outerShdw blurRad="38100" dist="38100" dir="2700000" algn="tl">
                  <a:srgbClr val="000000">
                    <a:alpha val="43137"/>
                  </a:srgbClr>
                </a:outerShdw>
              </a:effectLst>
              <a:ea typeface="Arial Unicode MS" pitchFamily="34" charset="-128"/>
              <a:cs typeface="B Traffic" pitchFamily="2" charset="-78"/>
            </a:endParaRPr>
          </a:p>
          <a:p>
            <a:pPr algn="r" eaLnBrk="0" hangingPunct="0">
              <a:spcBef>
                <a:spcPct val="50000"/>
              </a:spcBef>
            </a:pPr>
            <a:r>
              <a:rPr kumimoji="1" lang="ar-SA" altLang="en-US" sz="2800" b="1" dirty="0" smtClean="0">
                <a:ea typeface="Arial Unicode MS" pitchFamily="34" charset="-128"/>
                <a:cs typeface="B Traffic" pitchFamily="2" charset="-78"/>
              </a:rPr>
              <a:t>1-برای كلیه كاركنان انبار  ساده و</a:t>
            </a:r>
            <a:r>
              <a:rPr kumimoji="1" lang="fa-IR" altLang="en-US" sz="2800" b="1" dirty="0" smtClean="0">
                <a:ea typeface="Arial Unicode MS" pitchFamily="34" charset="-128"/>
                <a:cs typeface="B Traffic" pitchFamily="2" charset="-78"/>
              </a:rPr>
              <a:t> </a:t>
            </a:r>
            <a:r>
              <a:rPr kumimoji="1" lang="ar-SA" altLang="en-US" sz="2800" b="1" dirty="0" smtClean="0">
                <a:ea typeface="Arial Unicode MS" pitchFamily="34" charset="-128"/>
                <a:cs typeface="B Traffic" pitchFamily="2" charset="-78"/>
              </a:rPr>
              <a:t>قابل فهم باشد؛</a:t>
            </a:r>
            <a:endParaRPr kumimoji="1" lang="en-US" altLang="en-US" sz="2800" b="1" dirty="0" smtClean="0">
              <a:ea typeface="Arial Unicode MS" pitchFamily="34" charset="-128"/>
              <a:cs typeface="B Traffic" pitchFamily="2" charset="-78"/>
            </a:endParaRPr>
          </a:p>
          <a:p>
            <a:pPr algn="r" eaLnBrk="0" hangingPunct="0">
              <a:spcBef>
                <a:spcPct val="50000"/>
              </a:spcBef>
            </a:pPr>
            <a:r>
              <a:rPr kumimoji="1" lang="ar-SA" altLang="en-US" sz="2800" b="1" dirty="0" smtClean="0">
                <a:ea typeface="Arial Unicode MS" pitchFamily="34" charset="-128"/>
                <a:cs typeface="B Traffic" pitchFamily="2" charset="-78"/>
              </a:rPr>
              <a:t>2-با احتیاجات مختلف سازمان  منطبق و</a:t>
            </a:r>
            <a:r>
              <a:rPr kumimoji="1" lang="fa-IR" altLang="en-US" sz="2800" b="1" dirty="0" smtClean="0">
                <a:ea typeface="Arial Unicode MS" pitchFamily="34" charset="-128"/>
                <a:cs typeface="B Traffic" pitchFamily="2" charset="-78"/>
              </a:rPr>
              <a:t> </a:t>
            </a:r>
            <a:r>
              <a:rPr kumimoji="1" lang="ar-SA" altLang="en-US" sz="2800" b="1" dirty="0" smtClean="0">
                <a:ea typeface="Arial Unicode MS" pitchFamily="34" charset="-128"/>
                <a:cs typeface="B Traffic" pitchFamily="2" charset="-78"/>
              </a:rPr>
              <a:t>هماهنگ باشدونیاز آنها را به راحتی تامین كند؛</a:t>
            </a:r>
          </a:p>
          <a:p>
            <a:pPr algn="r" eaLnBrk="0" hangingPunct="0">
              <a:spcBef>
                <a:spcPct val="50000"/>
              </a:spcBef>
            </a:pPr>
            <a:r>
              <a:rPr kumimoji="1" lang="ar-SA" altLang="en-US" sz="2800" b="1" dirty="0" smtClean="0">
                <a:ea typeface="Arial Unicode MS" pitchFamily="34" charset="-128"/>
                <a:cs typeface="B Traffic" pitchFamily="2" charset="-78"/>
              </a:rPr>
              <a:t>3-انعطاف پذیر بوده و</a:t>
            </a:r>
            <a:r>
              <a:rPr kumimoji="1" lang="fa-IR" altLang="en-US" sz="2800" b="1" dirty="0" smtClean="0">
                <a:ea typeface="Arial Unicode MS" pitchFamily="34" charset="-128"/>
                <a:cs typeface="B Traffic" pitchFamily="2" charset="-78"/>
              </a:rPr>
              <a:t> </a:t>
            </a:r>
            <a:r>
              <a:rPr kumimoji="1" lang="ar-SA" altLang="en-US" sz="2800" b="1" dirty="0" smtClean="0">
                <a:ea typeface="Arial Unicode MS" pitchFamily="34" charset="-128"/>
                <a:cs typeface="B Traffic" pitchFamily="2" charset="-78"/>
              </a:rPr>
              <a:t>با تغییرات كاهش یا افزایش تعداد</a:t>
            </a:r>
            <a:r>
              <a:rPr kumimoji="1" lang="fa-IR" altLang="en-US" sz="2800" b="1" dirty="0" smtClean="0">
                <a:ea typeface="Arial Unicode MS" pitchFamily="34" charset="-128"/>
                <a:cs typeface="B Traffic" pitchFamily="2" charset="-78"/>
              </a:rPr>
              <a:t> </a:t>
            </a:r>
            <a:r>
              <a:rPr kumimoji="1" lang="ar-SA" altLang="en-US" sz="2800" b="1" dirty="0" smtClean="0">
                <a:ea typeface="Arial Unicode MS" pitchFamily="34" charset="-128"/>
                <a:cs typeface="B Traffic" pitchFamily="2" charset="-78"/>
              </a:rPr>
              <a:t>اقلام كالاهای مورد نیاز قابل تطبیق باشد</a:t>
            </a:r>
            <a:r>
              <a:rPr kumimoji="1" lang="fa-IR" altLang="en-US" sz="2800" b="1" dirty="0" smtClean="0">
                <a:ea typeface="Arial Unicode MS" pitchFamily="34" charset="-128"/>
                <a:cs typeface="B Traffic" pitchFamily="2" charset="-78"/>
              </a:rPr>
              <a:t>   </a:t>
            </a:r>
            <a:endParaRPr kumimoji="1" lang="en-US" altLang="en-US" sz="2800" b="1" dirty="0" smtClean="0">
              <a:ea typeface="Arial Unicode MS" pitchFamily="34" charset="-128"/>
              <a:cs typeface="B Traffic" pitchFamily="2" charset="-78"/>
            </a:endParaRPr>
          </a:p>
          <a:p>
            <a:pPr algn="r" eaLnBrk="0" hangingPunct="0">
              <a:spcBef>
                <a:spcPct val="50000"/>
              </a:spcBef>
            </a:pPr>
            <a:r>
              <a:rPr kumimoji="1" lang="en-US" altLang="en-US" sz="2800" b="1" dirty="0" smtClean="0">
                <a:solidFill>
                  <a:srgbClr val="0070C0"/>
                </a:solidFill>
                <a:effectLst>
                  <a:outerShdw blurRad="38100" dist="38100" dir="2700000" algn="tl">
                    <a:srgbClr val="000000">
                      <a:alpha val="43137"/>
                    </a:srgbClr>
                  </a:outerShdw>
                </a:effectLst>
                <a:ea typeface="Arial Unicode MS" pitchFamily="34" charset="-128"/>
                <a:cs typeface="B Traffic" pitchFamily="2" charset="-78"/>
              </a:rPr>
              <a:t> </a:t>
            </a:r>
            <a:r>
              <a:rPr kumimoji="1" lang="en-US" altLang="en-US" sz="2800" b="1" dirty="0" smtClean="0">
                <a:ea typeface="Arial Unicode MS" pitchFamily="34" charset="-128"/>
                <a:cs typeface="B Traffic" pitchFamily="2" charset="-78"/>
              </a:rPr>
              <a:t> </a:t>
            </a:r>
            <a:endParaRPr kumimoji="1" lang="ar-SA" altLang="en-US" sz="2800" b="1" dirty="0">
              <a:ea typeface="Arial Unicode MS" pitchFamily="34" charset="-128"/>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0" y="536912"/>
            <a:ext cx="8836025" cy="5940088"/>
          </a:xfrm>
          <a:prstGeom prst="rect">
            <a:avLst/>
          </a:prstGeom>
          <a:noFill/>
          <a:ln w="12700" cap="sq">
            <a:noFill/>
            <a:miter lim="800000"/>
            <a:headEnd type="none" w="sm" len="sm"/>
            <a:tailEnd type="none" w="sm" len="sm"/>
          </a:ln>
        </p:spPr>
        <p:txBody>
          <a:bodyPr wrap="square">
            <a:spAutoFit/>
          </a:bodyPr>
          <a:lstStyle/>
          <a:p>
            <a:pPr algn="r" rtl="1" eaLnBrk="0" hangingPunct="0">
              <a:spcBef>
                <a:spcPct val="50000"/>
              </a:spcBef>
            </a:pPr>
            <a:r>
              <a:rPr kumimoji="1" lang="fa-IR" altLang="en-US" sz="2400" b="1" dirty="0" smtClean="0">
                <a:solidFill>
                  <a:schemeClr val="bg1"/>
                </a:solidFill>
                <a:effectLst>
                  <a:outerShdw blurRad="38100" dist="38100" dir="2700000" algn="tl">
                    <a:srgbClr val="000000">
                      <a:alpha val="43137"/>
                    </a:srgbClr>
                  </a:outerShdw>
                </a:effectLst>
                <a:latin typeface="Tahoma" pitchFamily="34" charset="0"/>
                <a:ea typeface="Arial Unicode MS" pitchFamily="34" charset="-128"/>
                <a:cs typeface="+mj-cs"/>
              </a:rPr>
              <a:t>                                           </a:t>
            </a:r>
            <a:r>
              <a:rPr kumimoji="1" lang="fa-IR" altLang="en-US" sz="3200" b="1" dirty="0" smtClean="0">
                <a:solidFill>
                  <a:srgbClr val="C00000"/>
                </a:solidFill>
                <a:effectLst>
                  <a:outerShdw blurRad="38100" dist="38100" dir="2700000" algn="tl">
                    <a:srgbClr val="000000">
                      <a:alpha val="43137"/>
                    </a:srgbClr>
                  </a:outerShdw>
                </a:effectLst>
                <a:latin typeface="Tahoma" pitchFamily="34" charset="0"/>
                <a:ea typeface="Arial Unicode MS" pitchFamily="34" charset="-128"/>
                <a:cs typeface="+mj-cs"/>
              </a:rPr>
              <a:t>انواع </a:t>
            </a:r>
            <a:r>
              <a:rPr kumimoji="1" lang="ar-SA" altLang="en-US" sz="3200" b="1" dirty="0" smtClean="0">
                <a:solidFill>
                  <a:srgbClr val="C00000"/>
                </a:solidFill>
                <a:effectLst>
                  <a:outerShdw blurRad="38100" dist="38100" dir="2700000" algn="tl">
                    <a:srgbClr val="000000">
                      <a:alpha val="43137"/>
                    </a:srgbClr>
                  </a:outerShdw>
                </a:effectLst>
                <a:latin typeface="Tahoma" pitchFamily="34" charset="0"/>
                <a:ea typeface="Arial Unicode MS" pitchFamily="34" charset="-128"/>
                <a:cs typeface="+mj-cs"/>
              </a:rPr>
              <a:t> طبقه بند ی </a:t>
            </a:r>
            <a:r>
              <a:rPr kumimoji="1" lang="fa-IR" altLang="en-US" sz="3200" b="1" dirty="0" smtClean="0">
                <a:solidFill>
                  <a:srgbClr val="C00000"/>
                </a:solidFill>
                <a:effectLst>
                  <a:outerShdw blurRad="38100" dist="38100" dir="2700000" algn="tl">
                    <a:srgbClr val="000000">
                      <a:alpha val="43137"/>
                    </a:srgbClr>
                  </a:outerShdw>
                </a:effectLst>
                <a:latin typeface="Tahoma" pitchFamily="34" charset="0"/>
                <a:ea typeface="Arial Unicode MS" pitchFamily="34" charset="-128"/>
                <a:cs typeface="+mj-cs"/>
              </a:rPr>
              <a:t>کالا  </a:t>
            </a:r>
            <a:endParaRPr kumimoji="1" lang="fa-IR" altLang="en-US" sz="3200" b="1" dirty="0" smtClean="0">
              <a:solidFill>
                <a:srgbClr val="C00000"/>
              </a:solidFill>
              <a:ea typeface="Arial Unicode MS" pitchFamily="34" charset="-128"/>
              <a:cs typeface="+mj-cs"/>
            </a:endParaRPr>
          </a:p>
          <a:p>
            <a:pPr algn="r" rtl="1" eaLnBrk="0" hangingPunct="0">
              <a:spcBef>
                <a:spcPct val="50000"/>
              </a:spcBef>
            </a:pPr>
            <a:r>
              <a:rPr kumimoji="1" lang="fa-IR" altLang="en-US" sz="2400" b="1" dirty="0" smtClean="0">
                <a:ea typeface="Arial Unicode MS" pitchFamily="34" charset="-128"/>
                <a:cs typeface="+mj-cs"/>
              </a:rPr>
              <a:t>1</a:t>
            </a:r>
            <a:r>
              <a:rPr kumimoji="1" lang="ar-SA" altLang="en-US" sz="2400" b="1" dirty="0" smtClean="0">
                <a:ea typeface="Arial Unicode MS" pitchFamily="34" charset="-128"/>
                <a:cs typeface="+mj-cs"/>
              </a:rPr>
              <a:t>-طبقه </a:t>
            </a:r>
            <a:r>
              <a:rPr kumimoji="1" lang="ar-SA" altLang="en-US" sz="2400" b="1" dirty="0">
                <a:ea typeface="Arial Unicode MS" pitchFamily="34" charset="-128"/>
                <a:cs typeface="+mj-cs"/>
              </a:rPr>
              <a:t>بندی كالا های مورد نیاز  سازمان؛</a:t>
            </a:r>
            <a:endParaRPr kumimoji="1" lang="en-US" altLang="en-US" sz="2400" b="1" dirty="0">
              <a:ea typeface="Arial Unicode MS" pitchFamily="34" charset="-128"/>
              <a:cs typeface="+mj-cs"/>
            </a:endParaRPr>
          </a:p>
          <a:p>
            <a:pPr algn="r" rtl="1" eaLnBrk="0" hangingPunct="0">
              <a:spcBef>
                <a:spcPct val="50000"/>
              </a:spcBef>
            </a:pPr>
            <a:endParaRPr kumimoji="1" lang="en-US" altLang="en-US" sz="2400" b="1" dirty="0">
              <a:ea typeface="Arial Unicode MS" pitchFamily="34" charset="-128"/>
              <a:cs typeface="+mj-cs"/>
            </a:endParaRPr>
          </a:p>
          <a:p>
            <a:pPr algn="r" rtl="1" eaLnBrk="0" hangingPunct="0">
              <a:spcBef>
                <a:spcPct val="50000"/>
              </a:spcBef>
            </a:pPr>
            <a:r>
              <a:rPr kumimoji="1" lang="ar-SA" altLang="en-US" sz="2400" b="1" dirty="0">
                <a:ea typeface="Arial Unicode MS" pitchFamily="34" charset="-128"/>
                <a:cs typeface="+mj-cs"/>
              </a:rPr>
              <a:t>2-طبقه بندی كالاهای موجود در انبار؛</a:t>
            </a:r>
            <a:endParaRPr kumimoji="1" lang="en-US" altLang="en-US" sz="2400" b="1" dirty="0">
              <a:ea typeface="Arial Unicode MS" pitchFamily="34" charset="-128"/>
              <a:cs typeface="+mj-cs"/>
            </a:endParaRPr>
          </a:p>
          <a:p>
            <a:pPr algn="r" rtl="1" eaLnBrk="0" hangingPunct="0">
              <a:spcBef>
                <a:spcPct val="50000"/>
              </a:spcBef>
            </a:pPr>
            <a:endParaRPr kumimoji="1" lang="en-US" altLang="en-US" sz="2400" b="1" dirty="0">
              <a:ea typeface="Arial Unicode MS" pitchFamily="34" charset="-128"/>
              <a:cs typeface="+mj-cs"/>
            </a:endParaRPr>
          </a:p>
          <a:p>
            <a:pPr algn="r" rtl="1" eaLnBrk="0" hangingPunct="0">
              <a:spcBef>
                <a:spcPct val="50000"/>
              </a:spcBef>
            </a:pPr>
            <a:r>
              <a:rPr kumimoji="1" lang="ar-SA" altLang="en-US" sz="2400" b="1" dirty="0">
                <a:ea typeface="Arial Unicode MS" pitchFamily="34" charset="-128"/>
                <a:cs typeface="+mj-cs"/>
              </a:rPr>
              <a:t>3-طبقه بندی كالا در</a:t>
            </a:r>
            <a:r>
              <a:rPr kumimoji="1" lang="fa-IR" altLang="en-US" sz="2400" b="1" dirty="0">
                <a:ea typeface="Arial Unicode MS" pitchFamily="34" charset="-128"/>
                <a:cs typeface="+mj-cs"/>
              </a:rPr>
              <a:t> </a:t>
            </a:r>
            <a:r>
              <a:rPr kumimoji="1" lang="ar-SA" altLang="en-US" sz="2400" b="1" dirty="0">
                <a:ea typeface="Arial Unicode MS" pitchFamily="34" charset="-128"/>
                <a:cs typeface="+mj-cs"/>
              </a:rPr>
              <a:t>سطح مواد مورد نیاز صنایع كشور  یا طبقه بندی استاندارد؛</a:t>
            </a:r>
            <a:endParaRPr kumimoji="1" lang="en-US" altLang="en-US" sz="2400" b="1" dirty="0">
              <a:ea typeface="Arial Unicode MS" pitchFamily="34" charset="-128"/>
              <a:cs typeface="+mj-cs"/>
            </a:endParaRPr>
          </a:p>
          <a:p>
            <a:pPr algn="r" rtl="1" eaLnBrk="0" hangingPunct="0">
              <a:spcBef>
                <a:spcPct val="50000"/>
              </a:spcBef>
            </a:pPr>
            <a:endParaRPr kumimoji="1" lang="en-US" altLang="en-US" sz="2400" b="1" dirty="0">
              <a:ea typeface="Arial Unicode MS" pitchFamily="34" charset="-128"/>
              <a:cs typeface="+mj-cs"/>
            </a:endParaRPr>
          </a:p>
          <a:p>
            <a:pPr algn="r" rtl="1" eaLnBrk="0" hangingPunct="0">
              <a:spcBef>
                <a:spcPct val="50000"/>
              </a:spcBef>
            </a:pPr>
            <a:r>
              <a:rPr kumimoji="1" lang="ar-SA" altLang="en-US" sz="2400" b="1" dirty="0">
                <a:ea typeface="Arial Unicode MS" pitchFamily="34" charset="-128"/>
                <a:cs typeface="+mj-cs"/>
              </a:rPr>
              <a:t>4-طبقه  بندی كالا بر اساس طرحها و</a:t>
            </a:r>
            <a:r>
              <a:rPr kumimoji="1" lang="fa-IR" altLang="en-US" sz="2400" b="1" dirty="0">
                <a:ea typeface="Arial Unicode MS" pitchFamily="34" charset="-128"/>
                <a:cs typeface="+mj-cs"/>
              </a:rPr>
              <a:t> </a:t>
            </a:r>
            <a:r>
              <a:rPr kumimoji="1" lang="ar-SA" altLang="en-US" sz="2400" b="1" dirty="0">
                <a:ea typeface="Arial Unicode MS" pitchFamily="34" charset="-128"/>
                <a:cs typeface="+mj-cs"/>
              </a:rPr>
              <a:t>برنامه ها؛</a:t>
            </a:r>
            <a:endParaRPr kumimoji="1" lang="en-US" altLang="en-US" sz="2400" b="1" dirty="0">
              <a:ea typeface="Arial Unicode MS" pitchFamily="34" charset="-128"/>
              <a:cs typeface="+mj-cs"/>
            </a:endParaRPr>
          </a:p>
          <a:p>
            <a:pPr algn="r" rtl="1" eaLnBrk="0" hangingPunct="0">
              <a:spcBef>
                <a:spcPct val="50000"/>
              </a:spcBef>
            </a:pPr>
            <a:endParaRPr kumimoji="1" lang="en-US" altLang="en-US" sz="2400" b="1" dirty="0">
              <a:ea typeface="Arial Unicode MS" pitchFamily="34" charset="-128"/>
              <a:cs typeface="+mj-cs"/>
            </a:endParaRPr>
          </a:p>
          <a:p>
            <a:pPr algn="r" rtl="1" eaLnBrk="0" hangingPunct="0">
              <a:spcBef>
                <a:spcPct val="50000"/>
              </a:spcBef>
            </a:pPr>
            <a:r>
              <a:rPr kumimoji="1" lang="ar-SA" altLang="en-US" sz="2400" b="1" dirty="0">
                <a:ea typeface="Arial Unicode MS" pitchFamily="34" charset="-128"/>
                <a:cs typeface="+mj-cs"/>
              </a:rPr>
              <a:t>5-طبقه  بندی كالا بر حسب مراحل انجام كار و</a:t>
            </a:r>
            <a:r>
              <a:rPr kumimoji="1" lang="fa-IR" altLang="en-US" sz="2400" b="1" dirty="0">
                <a:ea typeface="Arial Unicode MS" pitchFamily="34" charset="-128"/>
                <a:cs typeface="+mj-cs"/>
              </a:rPr>
              <a:t> </a:t>
            </a:r>
            <a:r>
              <a:rPr kumimoji="1" lang="ar-SA" altLang="en-US" sz="2400" b="1" dirty="0">
                <a:ea typeface="Arial Unicode MS" pitchFamily="34" charset="-128"/>
                <a:cs typeface="+mj-cs"/>
              </a:rPr>
              <a:t>زمان مصرف</a:t>
            </a:r>
            <a:r>
              <a:rPr kumimoji="1" lang="fa-IR" altLang="en-US" sz="2400" b="1" dirty="0">
                <a:ea typeface="Arial Unicode MS" pitchFamily="34" charset="-128"/>
                <a:cs typeface="+mj-cs"/>
              </a:rPr>
              <a:t>؛</a:t>
            </a:r>
            <a:endParaRPr kumimoji="1" lang="en-US" altLang="en-US" sz="2400" b="1" dirty="0">
              <a:ea typeface="Arial Unicode MS" pitchFamily="34" charset="-128"/>
              <a:cs typeface="+mj-cs"/>
            </a:endParaRPr>
          </a:p>
        </p:txBody>
      </p:sp>
      <p:sp>
        <p:nvSpPr>
          <p:cNvPr id="3" name="Left Arrow 2"/>
          <p:cNvSpPr/>
          <p:nvPr/>
        </p:nvSpPr>
        <p:spPr>
          <a:xfrm>
            <a:off x="304800" y="6248400"/>
            <a:ext cx="26670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 calcmode="lin" valueType="num">
                                      <p:cBhvr additive="base">
                                        <p:cTn id="3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 calcmode="lin" valueType="num">
                                      <p:cBhvr additive="base">
                                        <p:cTn id="3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sz="6000" dirty="0" smtClean="0">
                <a:solidFill>
                  <a:srgbClr val="0070C0"/>
                </a:solidFill>
                <a:cs typeface="B Kamran Outline" pitchFamily="2" charset="-78"/>
              </a:rPr>
              <a:t>               سازمان انبار   </a:t>
            </a:r>
            <a:endParaRPr lang="fa-IR" dirty="0">
              <a:solidFill>
                <a:srgbClr val="0070C0"/>
              </a:solidFill>
              <a:cs typeface="0 Badr" pitchFamily="2" charset="-78"/>
            </a:endParaRPr>
          </a:p>
        </p:txBody>
      </p:sp>
      <p:sp>
        <p:nvSpPr>
          <p:cNvPr id="4" name="Subtitle 3"/>
          <p:cNvSpPr>
            <a:spLocks noGrp="1"/>
          </p:cNvSpPr>
          <p:nvPr>
            <p:ph type="subTitle" idx="1"/>
          </p:nvPr>
        </p:nvSpPr>
        <p:spPr>
          <a:xfrm>
            <a:off x="228600" y="1219200"/>
            <a:ext cx="8686800" cy="5715000"/>
          </a:xfrm>
        </p:spPr>
        <p:txBody>
          <a:bodyPr>
            <a:noAutofit/>
          </a:bodyPr>
          <a:lstStyle/>
          <a:p>
            <a:r>
              <a:rPr lang="fa-IR" sz="3200" b="1" dirty="0" smtClean="0">
                <a:solidFill>
                  <a:srgbClr val="002060"/>
                </a:solidFill>
                <a:cs typeface="B Traffic" pitchFamily="2" charset="-78"/>
              </a:rPr>
              <a:t>گاهی انبار مسقیما زیر نظر مدیر عامل یا مدیر کارخانه  اداره می شود . </a:t>
            </a:r>
          </a:p>
          <a:p>
            <a:r>
              <a:rPr lang="fa-IR" sz="3200" b="1" dirty="0" smtClean="0">
                <a:solidFill>
                  <a:srgbClr val="002060"/>
                </a:solidFill>
                <a:cs typeface="B Traffic" pitchFamily="2" charset="-78"/>
              </a:rPr>
              <a:t>بعضا ممکن است زیر نظر مدیر امور مالی ، گاهی هم تحت نظر مدیر بازرگانی قرار می گیرد .</a:t>
            </a:r>
          </a:p>
          <a:p>
            <a:endParaRPr lang="fa-IR" sz="3200" b="1" dirty="0" smtClean="0">
              <a:solidFill>
                <a:srgbClr val="002060"/>
              </a:solidFill>
              <a:cs typeface="B Traffic" pitchFamily="2" charset="-78"/>
            </a:endParaRPr>
          </a:p>
          <a:p>
            <a:r>
              <a:rPr lang="fa-IR" sz="3200" b="1" dirty="0" smtClean="0">
                <a:solidFill>
                  <a:srgbClr val="002060"/>
                </a:solidFill>
                <a:cs typeface="B Traffic" pitchFamily="2" charset="-78"/>
              </a:rPr>
              <a:t>در سازمانهای بزرگ صنعتی واحد انبار دارای مدیریت مستقل است و زیر مدیر انبار ، انبار های مختلف مانند انبار مواد ، قطعات  و ابزار الات که هریک دارای مسئول مستقلی است انجام وظیفه می کنند ؛ </a:t>
            </a:r>
            <a:endParaRPr lang="en-US" sz="3200" b="1" dirty="0">
              <a:solidFill>
                <a:srgbClr val="002060"/>
              </a:solidFill>
              <a:cs typeface="B Traffic" pitchFamily="2" charset="-78"/>
            </a:endParaRPr>
          </a:p>
        </p:txBody>
      </p:sp>
      <p:sp>
        <p:nvSpPr>
          <p:cNvPr id="5" name="Left Arrow 4"/>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sz="6000" dirty="0" smtClean="0">
                <a:solidFill>
                  <a:srgbClr val="C00000"/>
                </a:solidFill>
                <a:cs typeface="B Kamran Outline" pitchFamily="2" charset="-78"/>
              </a:rPr>
              <a:t>               ويژگيهاي انبار  </a:t>
            </a:r>
            <a:endParaRPr lang="fa-IR" dirty="0">
              <a:solidFill>
                <a:srgbClr val="C00000"/>
              </a:solidFill>
              <a:cs typeface="0 Badr"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r>
              <a:rPr lang="fa-IR" sz="3200" b="1" dirty="0" smtClean="0">
                <a:solidFill>
                  <a:srgbClr val="0070C0"/>
                </a:solidFill>
                <a:cs typeface="B Traffic" pitchFamily="2" charset="-78"/>
              </a:rPr>
              <a:t>  * 1 – </a:t>
            </a:r>
            <a:r>
              <a:rPr lang="fa-IR" sz="3200" b="1" dirty="0" smtClean="0">
                <a:solidFill>
                  <a:srgbClr val="FF0000"/>
                </a:solidFill>
                <a:cs typeface="B Traffic" pitchFamily="2" charset="-78"/>
              </a:rPr>
              <a:t>انتخاب محل انبار </a:t>
            </a:r>
            <a:r>
              <a:rPr lang="fa-IR" sz="3200" b="1" dirty="0" smtClean="0">
                <a:solidFill>
                  <a:srgbClr val="0070C0"/>
                </a:solidFill>
                <a:cs typeface="B Traffic" pitchFamily="2" charset="-78"/>
              </a:rPr>
              <a:t>:</a:t>
            </a:r>
          </a:p>
          <a:p>
            <a:r>
              <a:rPr lang="fa-IR" sz="3200" b="1" dirty="0" smtClean="0">
                <a:solidFill>
                  <a:srgbClr val="0070C0"/>
                </a:solidFill>
                <a:cs typeface="B Traffic" pitchFamily="2" charset="-78"/>
              </a:rPr>
              <a:t>        حداكثر كارايي و سرعت عمل را ممكن سازد .</a:t>
            </a:r>
          </a:p>
          <a:p>
            <a:r>
              <a:rPr lang="fa-IR" sz="3200" b="1" dirty="0" smtClean="0">
                <a:solidFill>
                  <a:srgbClr val="0070C0"/>
                </a:solidFill>
                <a:cs typeface="B Traffic" pitchFamily="2" charset="-78"/>
              </a:rPr>
              <a:t>   نزديك به محل رسيدن و ارسال كالا و مواد باشد .</a:t>
            </a:r>
          </a:p>
          <a:p>
            <a:r>
              <a:rPr lang="fa-IR" sz="3200" b="1" dirty="0" smtClean="0">
                <a:solidFill>
                  <a:srgbClr val="0070C0"/>
                </a:solidFill>
                <a:cs typeface="B Traffic" pitchFamily="2" charset="-78"/>
              </a:rPr>
              <a:t>    به آساني در دسترس كليه قسمتها باشد  </a:t>
            </a:r>
          </a:p>
          <a:p>
            <a:r>
              <a:rPr lang="fa-IR" sz="3200" b="1" dirty="0" smtClean="0">
                <a:solidFill>
                  <a:srgbClr val="0070C0"/>
                </a:solidFill>
                <a:cs typeface="B Traffic" pitchFamily="2" charset="-78"/>
              </a:rPr>
              <a:t>  </a:t>
            </a:r>
          </a:p>
          <a:p>
            <a:r>
              <a:rPr lang="fa-IR" sz="3200" b="1" dirty="0" smtClean="0">
                <a:solidFill>
                  <a:srgbClr val="0070C0"/>
                </a:solidFill>
                <a:cs typeface="B Traffic" pitchFamily="2" charset="-78"/>
              </a:rPr>
              <a:t>* 2- </a:t>
            </a:r>
            <a:r>
              <a:rPr lang="fa-IR" sz="3200" b="1" dirty="0" smtClean="0">
                <a:solidFill>
                  <a:srgbClr val="FF0000"/>
                </a:solidFill>
                <a:cs typeface="B Traffic" pitchFamily="2" charset="-78"/>
              </a:rPr>
              <a:t>طراحي سيستم اطلاعاتي انبار :</a:t>
            </a:r>
          </a:p>
          <a:p>
            <a:r>
              <a:rPr lang="fa-IR" sz="3200" b="1" dirty="0" smtClean="0">
                <a:solidFill>
                  <a:srgbClr val="0070C0"/>
                </a:solidFill>
                <a:cs typeface="B Traffic" pitchFamily="2" charset="-78"/>
              </a:rPr>
              <a:t>      تقسيم بندي داخل انبار</a:t>
            </a:r>
          </a:p>
          <a:p>
            <a:r>
              <a:rPr lang="fa-IR" sz="3200" b="1" dirty="0" smtClean="0">
                <a:solidFill>
                  <a:srgbClr val="0070C0"/>
                </a:solidFill>
                <a:cs typeface="B Traffic" pitchFamily="2" charset="-78"/>
              </a:rPr>
              <a:t>     تقسيم بندي داخل غرفه ها</a:t>
            </a:r>
          </a:p>
          <a:p>
            <a:r>
              <a:rPr lang="fa-IR" sz="3200" b="1" dirty="0" smtClean="0">
                <a:solidFill>
                  <a:srgbClr val="0070C0"/>
                </a:solidFill>
                <a:cs typeface="B Traffic" pitchFamily="2" charset="-78"/>
              </a:rPr>
              <a:t>     تقسيم بندي راهرو ها  ،</a:t>
            </a:r>
          </a:p>
          <a:p>
            <a:r>
              <a:rPr lang="fa-IR" sz="3200" b="1" dirty="0" smtClean="0">
                <a:solidFill>
                  <a:srgbClr val="0070C0"/>
                </a:solidFill>
                <a:cs typeface="B Traffic" pitchFamily="2" charset="-78"/>
              </a:rPr>
              <a:t>      تقسيم بندي داخل هر قفسه </a:t>
            </a:r>
            <a:endParaRPr lang="en-US" sz="3200" b="1" dirty="0" smtClean="0">
              <a:solidFill>
                <a:srgbClr val="0070C0"/>
              </a:solidFill>
              <a:cs typeface="B Traffic" pitchFamily="2" charset="-78"/>
            </a:endParaRPr>
          </a:p>
          <a:p>
            <a:endParaRPr lang="en-US" sz="3200" b="1" dirty="0" smtClean="0">
              <a:solidFill>
                <a:srgbClr val="0070C0"/>
              </a:solidFill>
              <a:cs typeface="B Traffic" pitchFamily="2" charset="-78"/>
            </a:endParaRPr>
          </a:p>
          <a:p>
            <a:endParaRPr lang="fa-IR" sz="3200" b="1" dirty="0">
              <a:solidFill>
                <a:srgbClr val="0070C0"/>
              </a:solidFill>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76400" y="457200"/>
            <a:ext cx="6216766" cy="646331"/>
          </a:xfrm>
          <a:prstGeom prst="rect">
            <a:avLst/>
          </a:prstGeom>
        </p:spPr>
        <p:txBody>
          <a:bodyPr wrap="none">
            <a:spAutoFit/>
          </a:bodyPr>
          <a:lstStyle/>
          <a:p>
            <a:r>
              <a:rPr lang="ar-SA" sz="3600" b="1" dirty="0" smtClean="0">
                <a:solidFill>
                  <a:schemeClr val="accent2"/>
                </a:solidFill>
                <a:cs typeface="B Traffic" pitchFamily="2" charset="-78"/>
              </a:rPr>
              <a:t>نكات مهم در چیدن اجناس در انبار</a:t>
            </a:r>
            <a:endParaRPr lang="fa-IR" sz="3600" dirty="0"/>
          </a:p>
        </p:txBody>
      </p:sp>
      <p:sp>
        <p:nvSpPr>
          <p:cNvPr id="7" name="Rectangle 6"/>
          <p:cNvSpPr/>
          <p:nvPr/>
        </p:nvSpPr>
        <p:spPr>
          <a:xfrm>
            <a:off x="533400" y="1143000"/>
            <a:ext cx="8229600" cy="4401205"/>
          </a:xfrm>
          <a:prstGeom prst="rect">
            <a:avLst/>
          </a:prstGeom>
        </p:spPr>
        <p:txBody>
          <a:bodyPr wrap="square">
            <a:spAutoFit/>
          </a:bodyPr>
          <a:lstStyle/>
          <a:p>
            <a:pPr algn="r" rtl="1" eaLnBrk="0" hangingPunct="0">
              <a:spcBef>
                <a:spcPct val="50000"/>
              </a:spcBef>
              <a:buFont typeface="Wingdings" pitchFamily="2" charset="2"/>
              <a:buChar char="v"/>
            </a:pPr>
            <a:r>
              <a:rPr kumimoji="1" lang="ar-SA" sz="2800" b="1" dirty="0" smtClean="0">
                <a:solidFill>
                  <a:srgbClr val="0070C0"/>
                </a:solidFill>
                <a:ea typeface="Arial Unicode MS" pitchFamily="34" charset="-128"/>
              </a:rPr>
              <a:t>1-استفاده حداكثر از فضای بالا سری</a:t>
            </a:r>
            <a:r>
              <a:rPr kumimoji="1" lang="en-US" sz="2800" b="1" dirty="0" smtClean="0">
                <a:solidFill>
                  <a:srgbClr val="0070C0"/>
                </a:solidFill>
                <a:ea typeface="Arial Unicode MS" pitchFamily="34" charset="-128"/>
              </a:rPr>
              <a:t> </a:t>
            </a:r>
          </a:p>
          <a:p>
            <a:pPr algn="r" rtl="1" eaLnBrk="0" hangingPunct="0">
              <a:spcBef>
                <a:spcPct val="50000"/>
              </a:spcBef>
              <a:buFont typeface="Wingdings" pitchFamily="2" charset="2"/>
              <a:buChar char="v"/>
            </a:pPr>
            <a:r>
              <a:rPr kumimoji="1" lang="ar-SA" sz="2800" b="1" dirty="0" smtClean="0">
                <a:solidFill>
                  <a:srgbClr val="0070C0"/>
                </a:solidFill>
                <a:ea typeface="Arial Unicode MS" pitchFamily="34" charset="-128"/>
              </a:rPr>
              <a:t>2-استفاده از فضای خارج ساختمان</a:t>
            </a:r>
            <a:r>
              <a:rPr kumimoji="1" lang="en-US" sz="2800" b="1" dirty="0" smtClean="0">
                <a:solidFill>
                  <a:srgbClr val="0070C0"/>
                </a:solidFill>
                <a:ea typeface="Arial Unicode MS" pitchFamily="34" charset="-128"/>
              </a:rPr>
              <a:t> </a:t>
            </a:r>
          </a:p>
          <a:p>
            <a:pPr algn="r" rtl="1" eaLnBrk="0" hangingPunct="0">
              <a:spcBef>
                <a:spcPct val="50000"/>
              </a:spcBef>
              <a:buFont typeface="Wingdings" pitchFamily="2" charset="2"/>
              <a:buChar char="v"/>
            </a:pPr>
            <a:r>
              <a:rPr kumimoji="1" lang="ar-SA" sz="2800" b="1" dirty="0" smtClean="0">
                <a:solidFill>
                  <a:srgbClr val="0070C0"/>
                </a:solidFill>
                <a:ea typeface="Arial Unicode MS" pitchFamily="34" charset="-128"/>
              </a:rPr>
              <a:t>3-رعایت اندازه اجناس</a:t>
            </a:r>
            <a:r>
              <a:rPr kumimoji="1" lang="en-US" sz="2800" b="1" dirty="0" smtClean="0">
                <a:solidFill>
                  <a:srgbClr val="0070C0"/>
                </a:solidFill>
                <a:ea typeface="Arial Unicode MS" pitchFamily="34" charset="-128"/>
              </a:rPr>
              <a:t> </a:t>
            </a:r>
          </a:p>
          <a:p>
            <a:pPr algn="r" rtl="1" eaLnBrk="0" hangingPunct="0">
              <a:spcBef>
                <a:spcPct val="50000"/>
              </a:spcBef>
              <a:buFont typeface="Wingdings" pitchFamily="2" charset="2"/>
              <a:buChar char="v"/>
            </a:pPr>
            <a:r>
              <a:rPr kumimoji="1" lang="ar-SA" sz="2800" b="1" dirty="0" smtClean="0">
                <a:solidFill>
                  <a:srgbClr val="0070C0"/>
                </a:solidFill>
                <a:ea typeface="Arial Unicode MS" pitchFamily="34" charset="-128"/>
              </a:rPr>
              <a:t>4-انبار كردن عمودی</a:t>
            </a:r>
            <a:r>
              <a:rPr kumimoji="1" lang="en-US" sz="2800" b="1" dirty="0" smtClean="0">
                <a:solidFill>
                  <a:srgbClr val="0070C0"/>
                </a:solidFill>
                <a:ea typeface="Arial Unicode MS" pitchFamily="34" charset="-128"/>
              </a:rPr>
              <a:t> </a:t>
            </a:r>
          </a:p>
          <a:p>
            <a:pPr algn="r" rtl="1" eaLnBrk="0" hangingPunct="0">
              <a:spcBef>
                <a:spcPct val="50000"/>
              </a:spcBef>
              <a:buFont typeface="Wingdings" pitchFamily="2" charset="2"/>
              <a:buChar char="v"/>
            </a:pPr>
            <a:r>
              <a:rPr kumimoji="1" lang="ar-SA" sz="2800" b="1" dirty="0" smtClean="0">
                <a:solidFill>
                  <a:srgbClr val="0070C0"/>
                </a:solidFill>
                <a:ea typeface="Arial Unicode MS" pitchFamily="34" charset="-128"/>
              </a:rPr>
              <a:t>5-فاصله قفسه ها</a:t>
            </a:r>
            <a:r>
              <a:rPr kumimoji="1" lang="fa-IR" sz="2800" b="1" dirty="0" smtClean="0">
                <a:solidFill>
                  <a:srgbClr val="0070C0"/>
                </a:solidFill>
                <a:ea typeface="Arial Unicode MS" pitchFamily="34" charset="-128"/>
              </a:rPr>
              <a:t> </a:t>
            </a:r>
            <a:endParaRPr kumimoji="1" lang="en-US" sz="2800" b="1" dirty="0" smtClean="0">
              <a:solidFill>
                <a:srgbClr val="0070C0"/>
              </a:solidFill>
              <a:ea typeface="Arial Unicode MS" pitchFamily="34" charset="-128"/>
            </a:endParaRPr>
          </a:p>
          <a:p>
            <a:pPr algn="r" rtl="1" eaLnBrk="0" hangingPunct="0">
              <a:spcBef>
                <a:spcPct val="50000"/>
              </a:spcBef>
              <a:buFont typeface="Wingdings" pitchFamily="2" charset="2"/>
              <a:buChar char="v"/>
            </a:pPr>
            <a:r>
              <a:rPr kumimoji="1" lang="ar-SA" sz="2800" b="1" dirty="0" smtClean="0">
                <a:solidFill>
                  <a:srgbClr val="0070C0"/>
                </a:solidFill>
                <a:ea typeface="Arial Unicode MS" pitchFamily="34" charset="-128"/>
              </a:rPr>
              <a:t>6-در نظر گرفتن فصل مصرف</a:t>
            </a:r>
            <a:endParaRPr kumimoji="1" lang="en-US" sz="2800" b="1" dirty="0" smtClean="0">
              <a:solidFill>
                <a:srgbClr val="0070C0"/>
              </a:solidFill>
              <a:ea typeface="Arial Unicode MS" pitchFamily="34" charset="-128"/>
            </a:endParaRPr>
          </a:p>
          <a:p>
            <a:pPr algn="r" rtl="1" eaLnBrk="0" hangingPunct="0">
              <a:spcBef>
                <a:spcPct val="50000"/>
              </a:spcBef>
              <a:buFont typeface="Wingdings" pitchFamily="2" charset="2"/>
              <a:buChar char="v"/>
            </a:pPr>
            <a:r>
              <a:rPr kumimoji="1" lang="ar-SA" sz="2800" b="1" dirty="0" smtClean="0">
                <a:solidFill>
                  <a:srgbClr val="0070C0"/>
                </a:solidFill>
                <a:ea typeface="Arial Unicode MS" pitchFamily="34" charset="-128"/>
              </a:rPr>
              <a:t>7-در نظر گرفتن محل اندازه گیری و توزین</a:t>
            </a:r>
            <a:endParaRPr kumimoji="1" lang="en-US" altLang="en-US" sz="2800" b="1" dirty="0">
              <a:solidFill>
                <a:srgbClr val="0070C0"/>
              </a:solidFill>
              <a:ea typeface="Arial Unicode MS" pitchFamily="34" charset="-128"/>
            </a:endParaRPr>
          </a:p>
        </p:txBody>
      </p:sp>
      <p:sp>
        <p:nvSpPr>
          <p:cNvPr id="8" name="Left Arrow 7"/>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76400" y="457200"/>
            <a:ext cx="6216766" cy="646331"/>
          </a:xfrm>
          <a:prstGeom prst="rect">
            <a:avLst/>
          </a:prstGeom>
        </p:spPr>
        <p:txBody>
          <a:bodyPr wrap="none">
            <a:spAutoFit/>
          </a:bodyPr>
          <a:lstStyle/>
          <a:p>
            <a:r>
              <a:rPr lang="ar-SA" sz="3600" b="1" dirty="0" smtClean="0">
                <a:solidFill>
                  <a:schemeClr val="accent2"/>
                </a:solidFill>
                <a:cs typeface="B Traffic" pitchFamily="2" charset="-78"/>
              </a:rPr>
              <a:t>نكات مهم در چیدن اجناس در انبار</a:t>
            </a:r>
            <a:endParaRPr lang="fa-IR" sz="3600" dirty="0"/>
          </a:p>
        </p:txBody>
      </p:sp>
      <p:sp>
        <p:nvSpPr>
          <p:cNvPr id="7" name="Rectangle 6"/>
          <p:cNvSpPr/>
          <p:nvPr/>
        </p:nvSpPr>
        <p:spPr>
          <a:xfrm>
            <a:off x="533400" y="1143000"/>
            <a:ext cx="8229600" cy="5170646"/>
          </a:xfrm>
          <a:prstGeom prst="rect">
            <a:avLst/>
          </a:prstGeom>
        </p:spPr>
        <p:txBody>
          <a:bodyPr wrap="square">
            <a:spAutoFit/>
          </a:bodyPr>
          <a:lstStyle/>
          <a:p>
            <a:pPr algn="r" rtl="1"/>
            <a:r>
              <a:rPr lang="fa-IR" sz="3600" b="1" dirty="0" smtClean="0">
                <a:solidFill>
                  <a:srgbClr val="7030A0"/>
                </a:solidFill>
                <a:cs typeface="+mj-cs"/>
              </a:rPr>
              <a:t>صفافی :</a:t>
            </a:r>
            <a:endParaRPr lang="en-US" sz="3600" b="1" dirty="0" smtClean="0">
              <a:solidFill>
                <a:srgbClr val="7030A0"/>
              </a:solidFill>
              <a:cs typeface="+mj-cs"/>
            </a:endParaRPr>
          </a:p>
          <a:p>
            <a:pPr algn="r"/>
            <a:endParaRPr lang="fa-IR" sz="2800" b="1" dirty="0" smtClean="0">
              <a:cs typeface="+mj-cs"/>
            </a:endParaRPr>
          </a:p>
          <a:p>
            <a:pPr algn="r"/>
            <a:r>
              <a:rPr lang="fa-IR" sz="2800" b="1" dirty="0" smtClean="0">
                <a:cs typeface="+mj-cs"/>
              </a:rPr>
              <a:t>تنظیم ونگهداری کالا در انبار در یک محل خاص را </a:t>
            </a:r>
            <a:r>
              <a:rPr lang="fa-IR" sz="2800" b="1" dirty="0" smtClean="0">
                <a:solidFill>
                  <a:srgbClr val="FF0000"/>
                </a:solidFill>
                <a:cs typeface="+mj-cs"/>
              </a:rPr>
              <a:t>صفافی</a:t>
            </a:r>
            <a:r>
              <a:rPr lang="fa-IR" sz="2800" b="1" dirty="0" smtClean="0">
                <a:cs typeface="+mj-cs"/>
              </a:rPr>
              <a:t> گویند . </a:t>
            </a:r>
          </a:p>
          <a:p>
            <a:pPr algn="r"/>
            <a:endParaRPr lang="fa-IR" sz="2800" b="1" dirty="0" smtClean="0">
              <a:cs typeface="+mj-cs"/>
            </a:endParaRPr>
          </a:p>
          <a:p>
            <a:pPr algn="r"/>
            <a:r>
              <a:rPr lang="fa-IR" sz="2800" b="1" dirty="0" smtClean="0">
                <a:cs typeface="+mj-cs"/>
              </a:rPr>
              <a:t>    چیدن اجناس در انبار با توجه به حجم - اندازه – سایز-  خصوصیات کالا وهمچنین  میزان مراجعه در مصرف باید صورت گیرد.  که این امر باید با در نظر گیری اصول ایمنی انجام پذیرد.  </a:t>
            </a:r>
          </a:p>
          <a:p>
            <a:pPr algn="r"/>
            <a:endParaRPr lang="fa-IR" sz="2800" b="1" dirty="0" smtClean="0">
              <a:cs typeface="+mj-cs"/>
            </a:endParaRPr>
          </a:p>
          <a:p>
            <a:pPr algn="r" rtl="1" eaLnBrk="0" hangingPunct="0">
              <a:spcBef>
                <a:spcPct val="50000"/>
              </a:spcBef>
              <a:buFont typeface="Wingdings" pitchFamily="2" charset="2"/>
              <a:buChar char="v"/>
            </a:pPr>
            <a:endParaRPr kumimoji="1" lang="en-US" altLang="en-US" sz="2800" b="1" dirty="0">
              <a:solidFill>
                <a:srgbClr val="0070C0"/>
              </a:solidFill>
              <a:ea typeface="Arial Unicode MS" pitchFamily="34" charset="-128"/>
              <a:cs typeface="+mj-cs"/>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7200"/>
            <a:ext cx="8382000" cy="5570756"/>
          </a:xfrm>
          <a:prstGeom prst="rect">
            <a:avLst/>
          </a:prstGeom>
        </p:spPr>
        <p:txBody>
          <a:bodyPr wrap="square">
            <a:spAutoFit/>
          </a:bodyPr>
          <a:lstStyle/>
          <a:p>
            <a:pPr algn="r"/>
            <a:endParaRPr lang="en-US" sz="2800" b="1" dirty="0" smtClean="0">
              <a:solidFill>
                <a:srgbClr val="002060"/>
              </a:solidFill>
              <a:cs typeface="B Traffic" pitchFamily="2" charset="-78"/>
            </a:endParaRPr>
          </a:p>
          <a:p>
            <a:pPr algn="r"/>
            <a:r>
              <a:rPr lang="fa-IR" sz="2800" b="1" dirty="0" smtClean="0">
                <a:solidFill>
                  <a:srgbClr val="002060"/>
                </a:solidFill>
                <a:cs typeface="B Traffic" pitchFamily="2" charset="-78"/>
              </a:rPr>
              <a:t> هزینه ها یکی از پر هزینه ترین داراییها ست</a:t>
            </a:r>
          </a:p>
          <a:p>
            <a:pPr algn="r"/>
            <a:r>
              <a:rPr lang="fa-IR" sz="2800" b="1" dirty="0" smtClean="0">
                <a:solidFill>
                  <a:srgbClr val="002060"/>
                </a:solidFill>
                <a:cs typeface="B Traffic" pitchFamily="2" charset="-78"/>
              </a:rPr>
              <a:t>  </a:t>
            </a:r>
          </a:p>
          <a:p>
            <a:pPr algn="r"/>
            <a:r>
              <a:rPr lang="fa-IR" sz="2800" b="1" dirty="0" smtClean="0">
                <a:solidFill>
                  <a:srgbClr val="002060"/>
                </a:solidFill>
                <a:cs typeface="B Traffic" pitchFamily="2" charset="-78"/>
              </a:rPr>
              <a:t>درتحقیقاتی نشان داده شده که :  </a:t>
            </a:r>
          </a:p>
          <a:p>
            <a:pPr algn="r"/>
            <a:r>
              <a:rPr lang="fa-IR" sz="2400" b="1" dirty="0" smtClean="0">
                <a:solidFill>
                  <a:srgbClr val="002060"/>
                </a:solidFill>
                <a:cs typeface="B Traffic" pitchFamily="2" charset="-78"/>
              </a:rPr>
              <a:t>40 % سرمایه گذاری شرکتها را موجودی انبارها تشکیل می دهد                                </a:t>
            </a:r>
            <a:endParaRPr lang="en-US" sz="2400" b="1" cap="all" dirty="0" smtClean="0">
              <a:solidFill>
                <a:srgbClr val="002060"/>
              </a:solidFill>
              <a:cs typeface="B Traffic" pitchFamily="2" charset="-78"/>
            </a:endParaRPr>
          </a:p>
          <a:p>
            <a:pPr algn="r"/>
            <a:r>
              <a:rPr lang="fa-IR" sz="2400" b="1" dirty="0" smtClean="0">
                <a:solidFill>
                  <a:srgbClr val="002060"/>
                </a:solidFill>
                <a:cs typeface="B Traffic" pitchFamily="2" charset="-78"/>
              </a:rPr>
              <a:t>  اگر موجودی انبار به اندازه کافی نباشد خط تولید دچار وقفه میگردد</a:t>
            </a:r>
          </a:p>
          <a:p>
            <a:pPr algn="r"/>
            <a:r>
              <a:rPr lang="fa-IR" sz="2400" b="1" dirty="0" smtClean="0">
                <a:solidFill>
                  <a:srgbClr val="002060"/>
                </a:solidFill>
                <a:cs typeface="B Traffic" pitchFamily="2" charset="-78"/>
              </a:rPr>
              <a:t> </a:t>
            </a:r>
          </a:p>
          <a:p>
            <a:pPr algn="r"/>
            <a:r>
              <a:rPr lang="fa-IR" sz="2400" b="1" dirty="0" smtClean="0">
                <a:solidFill>
                  <a:srgbClr val="002060"/>
                </a:solidFill>
                <a:cs typeface="B Traffic" pitchFamily="2" charset="-78"/>
              </a:rPr>
              <a:t>  اگر موجودی انبار از کالاهای ساخته شده در حد مورد انتظار نباشد ممکن است در بر آوردن نیازهای مشتریان ناتوان جلوه کند</a:t>
            </a:r>
          </a:p>
          <a:p>
            <a:pPr algn="r"/>
            <a:endParaRPr lang="fa-IR" sz="2400" b="1" dirty="0" smtClean="0">
              <a:solidFill>
                <a:srgbClr val="002060"/>
              </a:solidFill>
              <a:cs typeface="B Traffic" pitchFamily="2" charset="-78"/>
            </a:endParaRPr>
          </a:p>
          <a:p>
            <a:pPr algn="r"/>
            <a:r>
              <a:rPr lang="fa-IR" sz="2400" b="1" dirty="0" smtClean="0">
                <a:solidFill>
                  <a:srgbClr val="002060"/>
                </a:solidFill>
                <a:cs typeface="B Traffic" pitchFamily="2" charset="-78"/>
              </a:rPr>
              <a:t>  اگر موجودی انبار بیش از حد باشد با رکود سرمایه مواجه می شویم.  </a:t>
            </a:r>
          </a:p>
          <a:p>
            <a:pPr algn="r"/>
            <a:r>
              <a:rPr lang="fa-IR" sz="2400" b="1" dirty="0" smtClean="0">
                <a:solidFill>
                  <a:srgbClr val="002060"/>
                </a:solidFill>
                <a:cs typeface="B Traffic" pitchFamily="2" charset="-78"/>
              </a:rPr>
              <a:t>  ممکن است مواد اولیه فاسد شوند و یا نا یاب ویا  قدیمی شوند یا کاهش قیمت پیدا کنند</a:t>
            </a:r>
            <a:r>
              <a:rPr lang="fa-IR" sz="2800" b="1" dirty="0" smtClean="0">
                <a:solidFill>
                  <a:srgbClr val="002060"/>
                </a:solidFill>
                <a:cs typeface="B Traffic" pitchFamily="2" charset="-78"/>
              </a:rPr>
              <a:t> </a:t>
            </a:r>
            <a:endParaRPr lang="fa-IR" sz="2800" b="1" dirty="0"/>
          </a:p>
        </p:txBody>
      </p:sp>
      <p:sp>
        <p:nvSpPr>
          <p:cNvPr id="3" name="Left Arrow 2"/>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a:xfrm>
            <a:off x="0" y="0"/>
            <a:ext cx="8763000" cy="6858000"/>
          </a:xfrm>
        </p:spPr>
        <p:txBody>
          <a:bodyPr>
            <a:normAutofit/>
          </a:bodyPr>
          <a:lstStyle/>
          <a:p>
            <a:pPr algn="r" rtl="1" eaLnBrk="1" hangingPunct="1">
              <a:buFont typeface="Wingdings 3" pitchFamily="18" charset="2"/>
              <a:buNone/>
            </a:pPr>
            <a:r>
              <a:rPr lang="fa-IR" sz="3200" b="1" dirty="0" smtClean="0">
                <a:solidFill>
                  <a:srgbClr val="66FF33"/>
                </a:solidFill>
                <a:cs typeface="+mj-cs"/>
              </a:rPr>
              <a:t>                                   </a:t>
            </a:r>
            <a:r>
              <a:rPr lang="fa-IR" sz="3200" b="1" dirty="0" smtClean="0">
                <a:solidFill>
                  <a:srgbClr val="7030A0"/>
                </a:solidFill>
                <a:cs typeface="+mj-cs"/>
              </a:rPr>
              <a:t>  کدگذاری</a:t>
            </a:r>
          </a:p>
          <a:p>
            <a:pPr algn="r" rtl="1" eaLnBrk="1" hangingPunct="1">
              <a:buFont typeface="Wingdings 3" pitchFamily="18" charset="2"/>
              <a:buNone/>
            </a:pPr>
            <a:endParaRPr lang="fa-IR" sz="3200" b="1" dirty="0" smtClean="0">
              <a:solidFill>
                <a:srgbClr val="7030A0"/>
              </a:solidFill>
              <a:cs typeface="+mj-cs"/>
            </a:endParaRPr>
          </a:p>
          <a:p>
            <a:pPr algn="r" eaLnBrk="1" hangingPunct="1">
              <a:buFont typeface="Wingdings 3" pitchFamily="18" charset="2"/>
              <a:buNone/>
            </a:pPr>
            <a:r>
              <a:rPr lang="fa-IR" b="1" dirty="0" smtClean="0">
                <a:solidFill>
                  <a:srgbClr val="7030A0"/>
                </a:solidFill>
                <a:cs typeface="+mj-cs"/>
              </a:rPr>
              <a:t>اهداف کد گذاری :</a:t>
            </a:r>
          </a:p>
          <a:p>
            <a:pPr algn="r" eaLnBrk="1" hangingPunct="1">
              <a:buFont typeface="Wingdings 3" pitchFamily="18" charset="2"/>
              <a:buNone/>
            </a:pPr>
            <a:endParaRPr lang="fa-IR" b="1" dirty="0" smtClean="0">
              <a:solidFill>
                <a:srgbClr val="7030A0"/>
              </a:solidFill>
              <a:cs typeface="+mj-cs"/>
            </a:endParaRPr>
          </a:p>
          <a:p>
            <a:pPr algn="r" eaLnBrk="1" hangingPunct="1">
              <a:buFont typeface="Wingdings 3" pitchFamily="18" charset="2"/>
              <a:buNone/>
            </a:pPr>
            <a:r>
              <a:rPr lang="fa-IR" sz="2400" b="1" dirty="0" smtClean="0">
                <a:cs typeface="+mj-cs"/>
              </a:rPr>
              <a:t>1- تشخیص وتفکیک اجناس</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2- تسهیل در امور مراجعه</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3- نگهداری اطلاعات و ارائه آمار مختلف</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4- صرفه جویی در زمان جهت نوشتن شرح اجناس</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5- استفاده  از کدها در سیستم های مکانیکی والکتریکی  </a:t>
            </a:r>
            <a:endParaRPr lang="en-US" sz="2400" b="1" dirty="0" smtClean="0">
              <a:cs typeface="+mj-cs"/>
            </a:endParaRPr>
          </a:p>
          <a:p>
            <a:pPr marL="342900" indent="-342900">
              <a:spcBef>
                <a:spcPct val="50000"/>
              </a:spcBef>
            </a:pPr>
            <a:r>
              <a:rPr lang="fa-IR" sz="3000" b="1" dirty="0" smtClean="0">
                <a:cs typeface="+mj-cs"/>
              </a:rPr>
              <a:t> </a:t>
            </a:r>
            <a:endParaRPr lang="en-US" sz="2300" b="1" dirty="0" smtClean="0">
              <a:cs typeface="+mj-cs"/>
            </a:endParaRPr>
          </a:p>
        </p:txBody>
      </p:sp>
      <p:sp>
        <p:nvSpPr>
          <p:cNvPr id="4" name="Left Arrow 3"/>
          <p:cNvSpPr/>
          <p:nvPr/>
        </p:nvSpPr>
        <p:spPr>
          <a:xfrm>
            <a:off x="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anim calcmode="lin" valueType="num">
                                      <p:cBhvr additive="base">
                                        <p:cTn id="7" dur="500" fill="hold"/>
                                        <p:tgtEl>
                                          <p:spTgt spid="624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6">
                                            <p:txEl>
                                              <p:pRg st="2" end="2"/>
                                            </p:txEl>
                                          </p:spTgt>
                                        </p:tgtEl>
                                        <p:attrNameLst>
                                          <p:attrName>style.visibility</p:attrName>
                                        </p:attrNameLst>
                                      </p:cBhvr>
                                      <p:to>
                                        <p:strVal val="visible"/>
                                      </p:to>
                                    </p:set>
                                    <p:anim calcmode="lin" valueType="num">
                                      <p:cBhvr additive="base">
                                        <p:cTn id="13" dur="500" fill="hold"/>
                                        <p:tgtEl>
                                          <p:spTgt spid="624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2466">
                                            <p:txEl>
                                              <p:pRg st="4" end="4"/>
                                            </p:txEl>
                                          </p:spTgt>
                                        </p:tgtEl>
                                        <p:attrNameLst>
                                          <p:attrName>style.visibility</p:attrName>
                                        </p:attrNameLst>
                                      </p:cBhvr>
                                      <p:to>
                                        <p:strVal val="visible"/>
                                      </p:to>
                                    </p:set>
                                    <p:anim calcmode="lin" valueType="num">
                                      <p:cBhvr additive="base">
                                        <p:cTn id="19" dur="500" fill="hold"/>
                                        <p:tgtEl>
                                          <p:spTgt spid="6246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2466">
                                            <p:txEl>
                                              <p:pRg st="6" end="6"/>
                                            </p:txEl>
                                          </p:spTgt>
                                        </p:tgtEl>
                                        <p:attrNameLst>
                                          <p:attrName>style.visibility</p:attrName>
                                        </p:attrNameLst>
                                      </p:cBhvr>
                                      <p:to>
                                        <p:strVal val="visible"/>
                                      </p:to>
                                    </p:set>
                                    <p:anim calcmode="lin" valueType="num">
                                      <p:cBhvr additive="base">
                                        <p:cTn id="25" dur="500" fill="hold"/>
                                        <p:tgtEl>
                                          <p:spTgt spid="6246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4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2466">
                                            <p:txEl>
                                              <p:pRg st="8" end="8"/>
                                            </p:txEl>
                                          </p:spTgt>
                                        </p:tgtEl>
                                        <p:attrNameLst>
                                          <p:attrName>style.visibility</p:attrName>
                                        </p:attrNameLst>
                                      </p:cBhvr>
                                      <p:to>
                                        <p:strVal val="visible"/>
                                      </p:to>
                                    </p:set>
                                    <p:anim calcmode="lin" valueType="num">
                                      <p:cBhvr additive="base">
                                        <p:cTn id="31" dur="500" fill="hold"/>
                                        <p:tgtEl>
                                          <p:spTgt spid="6246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4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2466">
                                            <p:txEl>
                                              <p:pRg st="10" end="10"/>
                                            </p:txEl>
                                          </p:spTgt>
                                        </p:tgtEl>
                                        <p:attrNameLst>
                                          <p:attrName>style.visibility</p:attrName>
                                        </p:attrNameLst>
                                      </p:cBhvr>
                                      <p:to>
                                        <p:strVal val="visible"/>
                                      </p:to>
                                    </p:set>
                                    <p:anim calcmode="lin" valueType="num">
                                      <p:cBhvr additive="base">
                                        <p:cTn id="37" dur="500" fill="hold"/>
                                        <p:tgtEl>
                                          <p:spTgt spid="62466">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46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2466">
                                            <p:txEl>
                                              <p:pRg st="12" end="12"/>
                                            </p:txEl>
                                          </p:spTgt>
                                        </p:tgtEl>
                                        <p:attrNameLst>
                                          <p:attrName>style.visibility</p:attrName>
                                        </p:attrNameLst>
                                      </p:cBhvr>
                                      <p:to>
                                        <p:strVal val="visible"/>
                                      </p:to>
                                    </p:set>
                                    <p:anim calcmode="lin" valueType="num">
                                      <p:cBhvr additive="base">
                                        <p:cTn id="43" dur="500" fill="hold"/>
                                        <p:tgtEl>
                                          <p:spTgt spid="62466">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246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2466">
                                            <p:txEl>
                                              <p:pRg st="13" end="13"/>
                                            </p:txEl>
                                          </p:spTgt>
                                        </p:tgtEl>
                                        <p:attrNameLst>
                                          <p:attrName>style.visibility</p:attrName>
                                        </p:attrNameLst>
                                      </p:cBhvr>
                                      <p:to>
                                        <p:strVal val="visible"/>
                                      </p:to>
                                    </p:set>
                                    <p:anim calcmode="lin" valueType="num">
                                      <p:cBhvr additive="base">
                                        <p:cTn id="49" dur="500" fill="hold"/>
                                        <p:tgtEl>
                                          <p:spTgt spid="62466">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2466">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0" y="304800"/>
            <a:ext cx="4004622" cy="646331"/>
          </a:xfrm>
          <a:prstGeom prst="rect">
            <a:avLst/>
          </a:prstGeom>
        </p:spPr>
        <p:txBody>
          <a:bodyPr wrap="none">
            <a:spAutoFit/>
          </a:bodyPr>
          <a:lstStyle/>
          <a:p>
            <a:r>
              <a:rPr lang="fa-IR" altLang="en-US" sz="3600" b="1" dirty="0" smtClean="0">
                <a:solidFill>
                  <a:srgbClr val="C00000"/>
                </a:solidFill>
                <a:cs typeface="B Traffic" pitchFamily="2" charset="-78"/>
              </a:rPr>
              <a:t>کدگذاری و فواید آن </a:t>
            </a:r>
            <a:endParaRPr lang="fa-IR" sz="3600" dirty="0">
              <a:solidFill>
                <a:srgbClr val="C00000"/>
              </a:solidFill>
            </a:endParaRPr>
          </a:p>
        </p:txBody>
      </p:sp>
      <p:sp>
        <p:nvSpPr>
          <p:cNvPr id="5" name="Rectangle 4"/>
          <p:cNvSpPr/>
          <p:nvPr/>
        </p:nvSpPr>
        <p:spPr>
          <a:xfrm>
            <a:off x="381000" y="889844"/>
            <a:ext cx="8382000" cy="4339650"/>
          </a:xfrm>
          <a:prstGeom prst="rect">
            <a:avLst/>
          </a:prstGeom>
        </p:spPr>
        <p:txBody>
          <a:bodyPr wrap="square">
            <a:spAutoFit/>
          </a:bodyPr>
          <a:lstStyle/>
          <a:p>
            <a:pPr marL="342900" indent="-342900" algn="r">
              <a:spcBef>
                <a:spcPct val="50000"/>
              </a:spcBef>
            </a:pPr>
            <a:r>
              <a:rPr lang="en-US" altLang="en-US" sz="2400" b="1" dirty="0" smtClean="0">
                <a:solidFill>
                  <a:srgbClr val="002060"/>
                </a:solidFill>
                <a:cs typeface="+mj-cs"/>
              </a:rPr>
              <a:t> </a:t>
            </a:r>
          </a:p>
          <a:p>
            <a:pPr marL="342900" indent="-342900" algn="r">
              <a:spcBef>
                <a:spcPct val="50000"/>
              </a:spcBef>
            </a:pPr>
            <a:r>
              <a:rPr lang="en-US" altLang="en-US" sz="2400" b="1" dirty="0" smtClean="0">
                <a:solidFill>
                  <a:srgbClr val="002060"/>
                </a:solidFill>
                <a:cs typeface="+mj-cs"/>
              </a:rPr>
              <a:t>    </a:t>
            </a:r>
            <a:r>
              <a:rPr lang="ar-SA" altLang="en-US" sz="2400" b="1" dirty="0" smtClean="0">
                <a:solidFill>
                  <a:srgbClr val="002060"/>
                </a:solidFill>
                <a:cs typeface="+mj-cs"/>
              </a:rPr>
              <a:t>ایجاد رو</a:t>
            </a:r>
            <a:r>
              <a:rPr lang="fa-IR" altLang="en-US" sz="2400" b="1" dirty="0" smtClean="0">
                <a:solidFill>
                  <a:srgbClr val="002060"/>
                </a:solidFill>
                <a:cs typeface="+mj-cs"/>
              </a:rPr>
              <a:t> </a:t>
            </a:r>
            <a:r>
              <a:rPr lang="ar-SA" altLang="en-US" sz="2400" b="1" dirty="0" smtClean="0">
                <a:solidFill>
                  <a:srgbClr val="002060"/>
                </a:solidFill>
                <a:cs typeface="+mj-cs"/>
              </a:rPr>
              <a:t>یه  و</a:t>
            </a:r>
            <a:r>
              <a:rPr lang="fa-IR" altLang="en-US" sz="2400" b="1" dirty="0" smtClean="0">
                <a:solidFill>
                  <a:srgbClr val="002060"/>
                </a:solidFill>
                <a:cs typeface="+mj-cs"/>
              </a:rPr>
              <a:t> </a:t>
            </a:r>
            <a:r>
              <a:rPr lang="ar-SA" altLang="en-US" sz="2400" b="1" dirty="0" smtClean="0">
                <a:solidFill>
                  <a:srgbClr val="002060"/>
                </a:solidFill>
                <a:cs typeface="+mj-cs"/>
              </a:rPr>
              <a:t>سیستمی كه به وسیله آن اطلاعات و</a:t>
            </a:r>
            <a:r>
              <a:rPr lang="fa-IR" altLang="en-US" sz="2400" b="1" dirty="0" smtClean="0">
                <a:solidFill>
                  <a:srgbClr val="002060"/>
                </a:solidFill>
                <a:cs typeface="+mj-cs"/>
              </a:rPr>
              <a:t> </a:t>
            </a:r>
            <a:r>
              <a:rPr lang="ar-SA" altLang="en-US" sz="2400" b="1" dirty="0" smtClean="0">
                <a:solidFill>
                  <a:srgbClr val="002060"/>
                </a:solidFill>
                <a:cs typeface="+mj-cs"/>
              </a:rPr>
              <a:t>نشانه های مورد  نیاز از شخصی</a:t>
            </a:r>
            <a:r>
              <a:rPr lang="fa-IR" altLang="en-US" sz="2400" b="1" dirty="0" smtClean="0">
                <a:solidFill>
                  <a:srgbClr val="002060"/>
                </a:solidFill>
                <a:cs typeface="+mj-cs"/>
              </a:rPr>
              <a:t> به ش</a:t>
            </a:r>
            <a:r>
              <a:rPr lang="ar-SA" altLang="en-US" sz="2400" b="1" dirty="0" smtClean="0">
                <a:solidFill>
                  <a:srgbClr val="002060"/>
                </a:solidFill>
                <a:cs typeface="+mj-cs"/>
              </a:rPr>
              <a:t>خص</a:t>
            </a:r>
            <a:r>
              <a:rPr lang="fa-IR" altLang="en-US" sz="2400" b="1" dirty="0" smtClean="0">
                <a:solidFill>
                  <a:srgbClr val="002060"/>
                </a:solidFill>
                <a:cs typeface="+mj-cs"/>
              </a:rPr>
              <a:t> </a:t>
            </a:r>
            <a:r>
              <a:rPr lang="ar-SA" altLang="en-US" sz="2400" b="1" dirty="0" smtClean="0">
                <a:solidFill>
                  <a:srgbClr val="002060"/>
                </a:solidFill>
                <a:cs typeface="+mj-cs"/>
              </a:rPr>
              <a:t> دیگ</a:t>
            </a:r>
            <a:r>
              <a:rPr lang="fa-IR" altLang="en-US" sz="2400" b="1" dirty="0" smtClean="0">
                <a:solidFill>
                  <a:srgbClr val="002060"/>
                </a:solidFill>
                <a:cs typeface="+mj-cs"/>
              </a:rPr>
              <a:t>ر</a:t>
            </a:r>
            <a:r>
              <a:rPr lang="ar-SA" altLang="en-US" sz="2400" b="1" dirty="0" smtClean="0">
                <a:solidFill>
                  <a:srgbClr val="002060"/>
                </a:solidFill>
                <a:cs typeface="+mj-cs"/>
              </a:rPr>
              <a:t> یا از نقطه ای به نقطه دیگر به صورت خلاصه منتقل  شود كد گذاری گویند</a:t>
            </a:r>
            <a:r>
              <a:rPr lang="fa-IR" altLang="en-US" sz="2400" b="1" dirty="0" smtClean="0">
                <a:solidFill>
                  <a:srgbClr val="002060"/>
                </a:solidFill>
                <a:cs typeface="+mj-cs"/>
              </a:rPr>
              <a:t> </a:t>
            </a:r>
          </a:p>
          <a:p>
            <a:pPr marL="342900" indent="-342900" algn="r">
              <a:spcBef>
                <a:spcPct val="50000"/>
              </a:spcBef>
            </a:pPr>
            <a:endParaRPr lang="fa-IR" altLang="en-US" sz="2400" b="1" dirty="0" smtClean="0">
              <a:solidFill>
                <a:srgbClr val="002060"/>
              </a:solidFill>
              <a:cs typeface="+mj-cs"/>
            </a:endParaRPr>
          </a:p>
          <a:p>
            <a:pPr marL="342900" indent="-342900" algn="r">
              <a:spcBef>
                <a:spcPct val="50000"/>
              </a:spcBef>
            </a:pPr>
            <a:r>
              <a:rPr lang="fa-IR" sz="2400" b="1" dirty="0" smtClean="0"/>
              <a:t>عبارتست از اختصاص علامت یا نشانه به صورت حرف یا ترکیبی از آنها بر روی کالاها . </a:t>
            </a:r>
          </a:p>
          <a:p>
            <a:pPr marL="342900" indent="-342900" algn="r">
              <a:spcBef>
                <a:spcPct val="50000"/>
              </a:spcBef>
            </a:pPr>
            <a:endParaRPr lang="ar-SA" altLang="en-US" sz="2400" b="1" dirty="0" smtClean="0">
              <a:solidFill>
                <a:srgbClr val="002060"/>
              </a:solidFill>
              <a:cs typeface="+mj-cs"/>
            </a:endParaRPr>
          </a:p>
          <a:p>
            <a:pPr marL="342900" indent="-342900" algn="r">
              <a:spcBef>
                <a:spcPct val="50000"/>
              </a:spcBef>
            </a:pPr>
            <a:endParaRPr lang="en-US" altLang="en-US" sz="2400" b="1" dirty="0" smtClean="0">
              <a:solidFill>
                <a:srgbClr val="002060"/>
              </a:solidFill>
              <a:cs typeface="+mj-cs"/>
            </a:endParaRPr>
          </a:p>
        </p:txBody>
      </p:sp>
      <p:sp>
        <p:nvSpPr>
          <p:cNvPr id="6" name="Left Arrow 5"/>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a:xfrm>
            <a:off x="0" y="0"/>
            <a:ext cx="8763000" cy="6858000"/>
          </a:xfrm>
        </p:spPr>
        <p:txBody>
          <a:bodyPr>
            <a:normAutofit/>
          </a:bodyPr>
          <a:lstStyle/>
          <a:p>
            <a:pPr algn="r" rtl="1" eaLnBrk="1" hangingPunct="1">
              <a:buFont typeface="Wingdings 3" pitchFamily="18" charset="2"/>
              <a:buNone/>
            </a:pPr>
            <a:r>
              <a:rPr lang="fa-IR" b="1" dirty="0" smtClean="0">
                <a:solidFill>
                  <a:srgbClr val="66FF33"/>
                </a:solidFill>
                <a:cs typeface="+mj-cs"/>
              </a:rPr>
              <a:t>                                   </a:t>
            </a:r>
            <a:r>
              <a:rPr lang="fa-IR" b="1" dirty="0" smtClean="0">
                <a:solidFill>
                  <a:srgbClr val="7030A0"/>
                </a:solidFill>
                <a:cs typeface="+mj-cs"/>
              </a:rPr>
              <a:t>  کدگذاری</a:t>
            </a:r>
            <a:endParaRPr lang="en-US" b="1" dirty="0" smtClean="0">
              <a:solidFill>
                <a:srgbClr val="7030A0"/>
              </a:solidFill>
              <a:cs typeface="+mj-cs"/>
            </a:endParaRPr>
          </a:p>
          <a:p>
            <a:pPr algn="r" eaLnBrk="1" hangingPunct="1">
              <a:buFont typeface="Wingdings 3" pitchFamily="18" charset="2"/>
              <a:buNone/>
            </a:pPr>
            <a:r>
              <a:rPr lang="fa-IR" altLang="en-US" b="1" dirty="0" smtClean="0">
                <a:solidFill>
                  <a:srgbClr val="C00000"/>
                </a:solidFill>
              </a:rPr>
              <a:t>* </a:t>
            </a:r>
            <a:r>
              <a:rPr lang="ar-SA" altLang="en-US" b="1" dirty="0" smtClean="0">
                <a:solidFill>
                  <a:srgbClr val="C00000"/>
                </a:solidFill>
              </a:rPr>
              <a:t>مهمترین فواید سیستم  كد گذاری عبارتند از</a:t>
            </a:r>
            <a:r>
              <a:rPr lang="ar-SA" altLang="en-US" b="1" dirty="0" smtClean="0">
                <a:solidFill>
                  <a:srgbClr val="002060"/>
                </a:solidFill>
              </a:rPr>
              <a:t>:</a:t>
            </a:r>
            <a:endParaRPr lang="en-US" altLang="en-US" b="1" dirty="0" smtClean="0">
              <a:solidFill>
                <a:srgbClr val="002060"/>
              </a:solidFill>
            </a:endParaRPr>
          </a:p>
          <a:p>
            <a:pPr marL="342900" indent="-342900">
              <a:spcBef>
                <a:spcPct val="50000"/>
              </a:spcBef>
            </a:pPr>
            <a:r>
              <a:rPr lang="ar-SA" altLang="en-US" b="1" dirty="0" smtClean="0">
                <a:solidFill>
                  <a:srgbClr val="002060"/>
                </a:solidFill>
              </a:rPr>
              <a:t>1-جلو گیری از نوشتن جملات طویل و توصیفی وشناسایی كردن ساده ودقیق كالاها؛</a:t>
            </a:r>
            <a:endParaRPr lang="en-US" altLang="en-US" b="1" dirty="0" smtClean="0">
              <a:solidFill>
                <a:srgbClr val="002060"/>
              </a:solidFill>
            </a:endParaRPr>
          </a:p>
          <a:p>
            <a:pPr marL="342900" indent="-342900">
              <a:spcBef>
                <a:spcPct val="50000"/>
              </a:spcBef>
            </a:pPr>
            <a:r>
              <a:rPr lang="ar-SA" altLang="en-US" b="1" dirty="0" smtClean="0">
                <a:solidFill>
                  <a:srgbClr val="002060"/>
                </a:solidFill>
              </a:rPr>
              <a:t>2-استاندارد كردن كالا ها</a:t>
            </a:r>
            <a:r>
              <a:rPr lang="fa-IR" altLang="en-US" b="1" dirty="0" smtClean="0">
                <a:solidFill>
                  <a:srgbClr val="002060"/>
                </a:solidFill>
              </a:rPr>
              <a:t> </a:t>
            </a:r>
            <a:r>
              <a:rPr lang="ar-SA" altLang="en-US" b="1" dirty="0" smtClean="0">
                <a:solidFill>
                  <a:srgbClr val="002060"/>
                </a:solidFill>
              </a:rPr>
              <a:t> و</a:t>
            </a:r>
            <a:r>
              <a:rPr lang="fa-IR" altLang="en-US" b="1" dirty="0" smtClean="0">
                <a:solidFill>
                  <a:srgbClr val="002060"/>
                </a:solidFill>
              </a:rPr>
              <a:t> </a:t>
            </a:r>
            <a:r>
              <a:rPr lang="ar-SA" altLang="en-US" b="1" dirty="0" smtClean="0">
                <a:solidFill>
                  <a:srgbClr val="002060"/>
                </a:solidFill>
              </a:rPr>
              <a:t>كمك به جمع آوری صحیح آمار و</a:t>
            </a:r>
            <a:r>
              <a:rPr lang="fa-IR" altLang="en-US" b="1" dirty="0" smtClean="0">
                <a:solidFill>
                  <a:srgbClr val="002060"/>
                </a:solidFill>
              </a:rPr>
              <a:t> </a:t>
            </a:r>
            <a:r>
              <a:rPr lang="ar-SA" altLang="en-US" b="1" dirty="0" smtClean="0">
                <a:solidFill>
                  <a:srgbClr val="002060"/>
                </a:solidFill>
              </a:rPr>
              <a:t>اطلاعات آماری و</a:t>
            </a:r>
            <a:r>
              <a:rPr lang="fa-IR" altLang="en-US" b="1" dirty="0" smtClean="0">
                <a:solidFill>
                  <a:srgbClr val="002060"/>
                </a:solidFill>
              </a:rPr>
              <a:t> </a:t>
            </a:r>
            <a:r>
              <a:rPr lang="ar-SA" altLang="en-US" b="1" dirty="0" smtClean="0">
                <a:solidFill>
                  <a:srgbClr val="002060"/>
                </a:solidFill>
              </a:rPr>
              <a:t>محاسباتی؛</a:t>
            </a:r>
            <a:endParaRPr lang="en-US" altLang="en-US" b="1" dirty="0" smtClean="0">
              <a:solidFill>
                <a:srgbClr val="002060"/>
              </a:solidFill>
            </a:endParaRPr>
          </a:p>
          <a:p>
            <a:pPr marL="342900" indent="-342900">
              <a:spcBef>
                <a:spcPct val="50000"/>
              </a:spcBef>
            </a:pPr>
            <a:r>
              <a:rPr lang="ar-SA" altLang="en-US" b="1" dirty="0" smtClean="0">
                <a:solidFill>
                  <a:srgbClr val="002060"/>
                </a:solidFill>
              </a:rPr>
              <a:t>3-</a:t>
            </a:r>
            <a:r>
              <a:rPr lang="fa-IR" altLang="en-US" b="1" dirty="0" smtClean="0">
                <a:solidFill>
                  <a:srgbClr val="002060"/>
                </a:solidFill>
              </a:rPr>
              <a:t>ثب</a:t>
            </a:r>
            <a:r>
              <a:rPr lang="ar-SA" altLang="en-US" b="1" dirty="0" smtClean="0">
                <a:solidFill>
                  <a:srgbClr val="002060"/>
                </a:solidFill>
              </a:rPr>
              <a:t>ت عملیات واردات و صادرات كالاها ونگهداری حساب دقیق مو جودی انبار توسط ماشینهای الكترونیكی پیشرفته؛</a:t>
            </a:r>
            <a:endParaRPr lang="en-US" altLang="en-US" b="1" dirty="0" smtClean="0">
              <a:solidFill>
                <a:srgbClr val="002060"/>
              </a:solidFill>
            </a:endParaRPr>
          </a:p>
          <a:p>
            <a:pPr marL="342900" indent="-342900">
              <a:spcBef>
                <a:spcPct val="50000"/>
              </a:spcBef>
            </a:pPr>
            <a:r>
              <a:rPr lang="ar-SA" altLang="en-US" b="1" dirty="0" smtClean="0">
                <a:solidFill>
                  <a:srgbClr val="002060"/>
                </a:solidFill>
              </a:rPr>
              <a:t>4-صدور سفارش خرید به طور ساده و</a:t>
            </a:r>
            <a:r>
              <a:rPr lang="fa-IR" altLang="en-US" b="1" dirty="0" smtClean="0">
                <a:solidFill>
                  <a:srgbClr val="002060"/>
                </a:solidFill>
              </a:rPr>
              <a:t> </a:t>
            </a:r>
            <a:r>
              <a:rPr lang="ar-SA" altLang="en-US" b="1" dirty="0" smtClean="0">
                <a:solidFill>
                  <a:srgbClr val="002060"/>
                </a:solidFill>
              </a:rPr>
              <a:t>مطمئن ودقیق و</a:t>
            </a:r>
            <a:r>
              <a:rPr lang="fa-IR" altLang="en-US" b="1" dirty="0" smtClean="0">
                <a:solidFill>
                  <a:srgbClr val="002060"/>
                </a:solidFill>
              </a:rPr>
              <a:t> </a:t>
            </a:r>
            <a:r>
              <a:rPr lang="ar-SA" altLang="en-US" b="1" dirty="0" smtClean="0">
                <a:solidFill>
                  <a:srgbClr val="002060"/>
                </a:solidFill>
              </a:rPr>
              <a:t>پیگیری ساده</a:t>
            </a:r>
            <a:r>
              <a:rPr lang="fa-IR" altLang="en-US" b="1" dirty="0" smtClean="0">
                <a:solidFill>
                  <a:srgbClr val="002060"/>
                </a:solidFill>
              </a:rPr>
              <a:t> </a:t>
            </a:r>
            <a:r>
              <a:rPr lang="ar-SA" altLang="en-US" b="1" dirty="0" smtClean="0">
                <a:solidFill>
                  <a:srgbClr val="002060"/>
                </a:solidFill>
              </a:rPr>
              <a:t>تر</a:t>
            </a:r>
            <a:r>
              <a:rPr lang="fa-IR" altLang="en-US" b="1" dirty="0" smtClean="0">
                <a:solidFill>
                  <a:srgbClr val="002060"/>
                </a:solidFill>
              </a:rPr>
              <a:t>  </a:t>
            </a:r>
          </a:p>
          <a:p>
            <a:pPr marL="342900" indent="-342900">
              <a:spcBef>
                <a:spcPct val="50000"/>
              </a:spcBef>
            </a:pPr>
            <a:r>
              <a:rPr lang="fa-IR" altLang="en-US" b="1" dirty="0" smtClean="0">
                <a:solidFill>
                  <a:srgbClr val="002060"/>
                </a:solidFill>
              </a:rPr>
              <a:t>امور</a:t>
            </a:r>
            <a:r>
              <a:rPr lang="ar-SA" altLang="en-US" b="1" dirty="0" smtClean="0">
                <a:solidFill>
                  <a:srgbClr val="002060"/>
                </a:solidFill>
              </a:rPr>
              <a:t>  و</a:t>
            </a:r>
            <a:r>
              <a:rPr lang="fa-IR" altLang="en-US" b="1" dirty="0" smtClean="0">
                <a:solidFill>
                  <a:srgbClr val="002060"/>
                </a:solidFill>
              </a:rPr>
              <a:t>  سهولت </a:t>
            </a:r>
            <a:r>
              <a:rPr lang="ar-SA" altLang="en-US" b="1" dirty="0" smtClean="0">
                <a:solidFill>
                  <a:srgbClr val="002060"/>
                </a:solidFill>
              </a:rPr>
              <a:t> برنامه ریزی و</a:t>
            </a:r>
            <a:r>
              <a:rPr lang="fa-IR" altLang="en-US" b="1" dirty="0" smtClean="0">
                <a:solidFill>
                  <a:srgbClr val="002060"/>
                </a:solidFill>
              </a:rPr>
              <a:t> </a:t>
            </a:r>
            <a:r>
              <a:rPr lang="ar-SA" altLang="en-US" b="1" dirty="0" smtClean="0">
                <a:solidFill>
                  <a:srgbClr val="002060"/>
                </a:solidFill>
              </a:rPr>
              <a:t>كنترل</a:t>
            </a:r>
            <a:endParaRPr lang="en-US" b="1" dirty="0" smtClean="0">
              <a:cs typeface="+mj-cs"/>
            </a:endParaRPr>
          </a:p>
          <a:p>
            <a:pPr algn="r" eaLnBrk="1" hangingPunct="1">
              <a:buFont typeface="Wingdings 3" pitchFamily="18" charset="2"/>
              <a:buNone/>
            </a:pPr>
            <a:endParaRPr lang="en-US" b="1" dirty="0" smtClean="0">
              <a:cs typeface="+mj-cs"/>
            </a:endParaRPr>
          </a:p>
        </p:txBody>
      </p:sp>
      <p:sp>
        <p:nvSpPr>
          <p:cNvPr id="4" name="Left Arrow 3"/>
          <p:cNvSpPr/>
          <p:nvPr/>
        </p:nvSpPr>
        <p:spPr>
          <a:xfrm>
            <a:off x="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anim calcmode="lin" valueType="num">
                                      <p:cBhvr additive="base">
                                        <p:cTn id="7" dur="500" fill="hold"/>
                                        <p:tgtEl>
                                          <p:spTgt spid="624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6">
                                            <p:txEl>
                                              <p:pRg st="1" end="1"/>
                                            </p:txEl>
                                          </p:spTgt>
                                        </p:tgtEl>
                                        <p:attrNameLst>
                                          <p:attrName>style.visibility</p:attrName>
                                        </p:attrNameLst>
                                      </p:cBhvr>
                                      <p:to>
                                        <p:strVal val="visible"/>
                                      </p:to>
                                    </p:set>
                                    <p:anim calcmode="lin" valueType="num">
                                      <p:cBhvr additive="base">
                                        <p:cTn id="13" dur="500" fill="hold"/>
                                        <p:tgtEl>
                                          <p:spTgt spid="624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2466">
                                            <p:txEl>
                                              <p:pRg st="2" end="2"/>
                                            </p:txEl>
                                          </p:spTgt>
                                        </p:tgtEl>
                                        <p:attrNameLst>
                                          <p:attrName>style.visibility</p:attrName>
                                        </p:attrNameLst>
                                      </p:cBhvr>
                                      <p:to>
                                        <p:strVal val="visible"/>
                                      </p:to>
                                    </p:set>
                                    <p:anim calcmode="lin" valueType="num">
                                      <p:cBhvr additive="base">
                                        <p:cTn id="19" dur="500" fill="hold"/>
                                        <p:tgtEl>
                                          <p:spTgt spid="624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2466">
                                            <p:txEl>
                                              <p:pRg st="3" end="3"/>
                                            </p:txEl>
                                          </p:spTgt>
                                        </p:tgtEl>
                                        <p:attrNameLst>
                                          <p:attrName>style.visibility</p:attrName>
                                        </p:attrNameLst>
                                      </p:cBhvr>
                                      <p:to>
                                        <p:strVal val="visible"/>
                                      </p:to>
                                    </p:set>
                                    <p:anim calcmode="lin" valueType="num">
                                      <p:cBhvr additive="base">
                                        <p:cTn id="25" dur="500" fill="hold"/>
                                        <p:tgtEl>
                                          <p:spTgt spid="6246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4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2466">
                                            <p:txEl>
                                              <p:pRg st="4" end="4"/>
                                            </p:txEl>
                                          </p:spTgt>
                                        </p:tgtEl>
                                        <p:attrNameLst>
                                          <p:attrName>style.visibility</p:attrName>
                                        </p:attrNameLst>
                                      </p:cBhvr>
                                      <p:to>
                                        <p:strVal val="visible"/>
                                      </p:to>
                                    </p:set>
                                    <p:anim calcmode="lin" valueType="num">
                                      <p:cBhvr additive="base">
                                        <p:cTn id="31" dur="500" fill="hold"/>
                                        <p:tgtEl>
                                          <p:spTgt spid="6246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4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2466">
                                            <p:txEl>
                                              <p:pRg st="5" end="5"/>
                                            </p:txEl>
                                          </p:spTgt>
                                        </p:tgtEl>
                                        <p:attrNameLst>
                                          <p:attrName>style.visibility</p:attrName>
                                        </p:attrNameLst>
                                      </p:cBhvr>
                                      <p:to>
                                        <p:strVal val="visible"/>
                                      </p:to>
                                    </p:set>
                                    <p:anim calcmode="lin" valueType="num">
                                      <p:cBhvr additive="base">
                                        <p:cTn id="37" dur="500" fill="hold"/>
                                        <p:tgtEl>
                                          <p:spTgt spid="6246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4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2466">
                                            <p:txEl>
                                              <p:pRg st="6" end="6"/>
                                            </p:txEl>
                                          </p:spTgt>
                                        </p:tgtEl>
                                        <p:attrNameLst>
                                          <p:attrName>style.visibility</p:attrName>
                                        </p:attrNameLst>
                                      </p:cBhvr>
                                      <p:to>
                                        <p:strVal val="visible"/>
                                      </p:to>
                                    </p:set>
                                    <p:anim calcmode="lin" valueType="num">
                                      <p:cBhvr additive="base">
                                        <p:cTn id="43" dur="500" fill="hold"/>
                                        <p:tgtEl>
                                          <p:spTgt spid="6246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246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0" y="0"/>
            <a:ext cx="8839200" cy="6858000"/>
          </a:xfrm>
        </p:spPr>
        <p:txBody>
          <a:bodyPr/>
          <a:lstStyle/>
          <a:p>
            <a:pPr algn="r" eaLnBrk="1" hangingPunct="1">
              <a:buFont typeface="Wingdings 3" pitchFamily="18" charset="2"/>
              <a:buNone/>
            </a:pPr>
            <a:endParaRPr lang="fa-IR" b="1" dirty="0" smtClean="0">
              <a:solidFill>
                <a:srgbClr val="66FF33"/>
              </a:solidFill>
              <a:cs typeface="+mj-cs"/>
            </a:endParaRPr>
          </a:p>
          <a:p>
            <a:pPr algn="r" eaLnBrk="1" hangingPunct="1">
              <a:buFont typeface="Wingdings 3" pitchFamily="18" charset="2"/>
              <a:buNone/>
            </a:pPr>
            <a:endParaRPr lang="fa-IR" b="1" dirty="0" smtClean="0">
              <a:solidFill>
                <a:srgbClr val="66FF33"/>
              </a:solidFill>
              <a:cs typeface="+mj-cs"/>
            </a:endParaRPr>
          </a:p>
          <a:p>
            <a:pPr algn="r" eaLnBrk="1" hangingPunct="1">
              <a:buFont typeface="Wingdings 3" pitchFamily="18" charset="2"/>
              <a:buNone/>
            </a:pPr>
            <a:r>
              <a:rPr lang="fa-IR" b="1" dirty="0" smtClean="0">
                <a:solidFill>
                  <a:srgbClr val="7030A0"/>
                </a:solidFill>
                <a:cs typeface="+mj-cs"/>
              </a:rPr>
              <a:t>انواع کد گذاری اجناس :</a:t>
            </a:r>
            <a:endParaRPr lang="en-US" b="1" dirty="0" smtClean="0">
              <a:solidFill>
                <a:srgbClr val="7030A0"/>
              </a:solidFill>
              <a:cs typeface="+mj-cs"/>
            </a:endParaRP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1- روش الفبایی : طبقه الف .</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2- روش شماره گذاری : طبقه 2 .</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3- روش شماره والفبا : قفسه الف طبقه 1 .</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4- روش طبقه بندی :</a:t>
            </a:r>
            <a:endParaRPr lang="en-US" sz="2400" b="1" dirty="0" smtClean="0">
              <a:cs typeface="+mj-cs"/>
            </a:endParaRP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طبقه بندی بر اساس نوع کالا  = منطقی ترین ورایج ترین نوع</a:t>
            </a:r>
            <a:endParaRPr lang="en-US" sz="2400" b="1" dirty="0" smtClean="0">
              <a:cs typeface="+mj-cs"/>
            </a:endParaRPr>
          </a:p>
        </p:txBody>
      </p:sp>
      <p:sp>
        <p:nvSpPr>
          <p:cNvPr id="5" name="Left Arrow 4"/>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0">
                                            <p:txEl>
                                              <p:pRg st="2" end="2"/>
                                            </p:txEl>
                                          </p:spTgt>
                                        </p:tgtEl>
                                        <p:attrNameLst>
                                          <p:attrName>style.visibility</p:attrName>
                                        </p:attrNameLst>
                                      </p:cBhvr>
                                      <p:to>
                                        <p:strVal val="visible"/>
                                      </p:to>
                                    </p:set>
                                    <p:anim calcmode="lin" valueType="num">
                                      <p:cBhvr additive="base">
                                        <p:cTn id="7" dur="500" fill="hold"/>
                                        <p:tgtEl>
                                          <p:spTgt spid="6349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0">
                                            <p:txEl>
                                              <p:pRg st="4" end="4"/>
                                            </p:txEl>
                                          </p:spTgt>
                                        </p:tgtEl>
                                        <p:attrNameLst>
                                          <p:attrName>style.visibility</p:attrName>
                                        </p:attrNameLst>
                                      </p:cBhvr>
                                      <p:to>
                                        <p:strVal val="visible"/>
                                      </p:to>
                                    </p:set>
                                    <p:anim calcmode="lin" valueType="num">
                                      <p:cBhvr additive="base">
                                        <p:cTn id="13" dur="500" fill="hold"/>
                                        <p:tgtEl>
                                          <p:spTgt spid="63490">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490">
                                            <p:txEl>
                                              <p:pRg st="6" end="6"/>
                                            </p:txEl>
                                          </p:spTgt>
                                        </p:tgtEl>
                                        <p:attrNameLst>
                                          <p:attrName>style.visibility</p:attrName>
                                        </p:attrNameLst>
                                      </p:cBhvr>
                                      <p:to>
                                        <p:strVal val="visible"/>
                                      </p:to>
                                    </p:set>
                                    <p:anim calcmode="lin" valueType="num">
                                      <p:cBhvr additive="base">
                                        <p:cTn id="19" dur="500" fill="hold"/>
                                        <p:tgtEl>
                                          <p:spTgt spid="63490">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3490">
                                            <p:txEl>
                                              <p:pRg st="8" end="8"/>
                                            </p:txEl>
                                          </p:spTgt>
                                        </p:tgtEl>
                                        <p:attrNameLst>
                                          <p:attrName>style.visibility</p:attrName>
                                        </p:attrNameLst>
                                      </p:cBhvr>
                                      <p:to>
                                        <p:strVal val="visible"/>
                                      </p:to>
                                    </p:set>
                                    <p:anim calcmode="lin" valueType="num">
                                      <p:cBhvr additive="base">
                                        <p:cTn id="25" dur="500" fill="hold"/>
                                        <p:tgtEl>
                                          <p:spTgt spid="63490">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9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3490">
                                            <p:txEl>
                                              <p:pRg st="10" end="10"/>
                                            </p:txEl>
                                          </p:spTgt>
                                        </p:tgtEl>
                                        <p:attrNameLst>
                                          <p:attrName>style.visibility</p:attrName>
                                        </p:attrNameLst>
                                      </p:cBhvr>
                                      <p:to>
                                        <p:strVal val="visible"/>
                                      </p:to>
                                    </p:set>
                                    <p:anim calcmode="lin" valueType="num">
                                      <p:cBhvr additive="base">
                                        <p:cTn id="31" dur="500" fill="hold"/>
                                        <p:tgtEl>
                                          <p:spTgt spid="63490">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9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3490">
                                            <p:txEl>
                                              <p:pRg st="12" end="12"/>
                                            </p:txEl>
                                          </p:spTgt>
                                        </p:tgtEl>
                                        <p:attrNameLst>
                                          <p:attrName>style.visibility</p:attrName>
                                        </p:attrNameLst>
                                      </p:cBhvr>
                                      <p:to>
                                        <p:strVal val="visible"/>
                                      </p:to>
                                    </p:set>
                                    <p:anim calcmode="lin" valueType="num">
                                      <p:cBhvr additive="base">
                                        <p:cTn id="37" dur="500" fill="hold"/>
                                        <p:tgtEl>
                                          <p:spTgt spid="63490">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490">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rmAutofit fontScale="90000"/>
          </a:bodyPr>
          <a:lstStyle/>
          <a:p>
            <a:r>
              <a:rPr lang="fa-IR" dirty="0" smtClean="0">
                <a:solidFill>
                  <a:srgbClr val="0070C0"/>
                </a:solidFill>
              </a:rPr>
              <a:t>     اهميت امور دفتري در سازمان انبار   </a:t>
            </a:r>
            <a:endParaRPr lang="fa-IR" dirty="0">
              <a:solidFill>
                <a:srgbClr val="0070C0"/>
              </a:solidFill>
            </a:endParaRPr>
          </a:p>
        </p:txBody>
      </p:sp>
      <p:sp>
        <p:nvSpPr>
          <p:cNvPr id="3" name="Subtitle 2"/>
          <p:cNvSpPr>
            <a:spLocks noGrp="1"/>
          </p:cNvSpPr>
          <p:nvPr>
            <p:ph type="subTitle" idx="1"/>
          </p:nvPr>
        </p:nvSpPr>
        <p:spPr>
          <a:xfrm>
            <a:off x="152400" y="1143000"/>
            <a:ext cx="8686800" cy="5715000"/>
          </a:xfrm>
        </p:spPr>
        <p:txBody>
          <a:bodyPr>
            <a:noAutofit/>
          </a:bodyPr>
          <a:lstStyle/>
          <a:p>
            <a:pPr algn="ctr"/>
            <a:r>
              <a:rPr lang="fa-IR" sz="3200" b="1" dirty="0" smtClean="0">
                <a:solidFill>
                  <a:srgbClr val="002060"/>
                </a:solidFill>
              </a:rPr>
              <a:t>  *</a:t>
            </a:r>
            <a:r>
              <a:rPr lang="fa-IR" sz="3200" b="1" dirty="0" smtClean="0">
                <a:solidFill>
                  <a:srgbClr val="FF0000"/>
                </a:solidFill>
              </a:rPr>
              <a:t>امور دفتري </a:t>
            </a:r>
            <a:r>
              <a:rPr lang="fa-IR" sz="3200" b="1" dirty="0" smtClean="0">
                <a:solidFill>
                  <a:srgbClr val="002060"/>
                </a:solidFill>
              </a:rPr>
              <a:t>عبارتست از مجموعه اقدامات و عملياتي كه منجر به دريافت و ثبت و  توزيع  </a:t>
            </a:r>
            <a:endParaRPr lang="fa-IR" sz="3200" b="1" dirty="0" smtClean="0">
              <a:solidFill>
                <a:srgbClr val="002060"/>
              </a:solidFill>
            </a:endParaRPr>
          </a:p>
          <a:p>
            <a:pPr algn="ctr"/>
            <a:r>
              <a:rPr lang="fa-IR" sz="3200" b="1" dirty="0" smtClean="0">
                <a:solidFill>
                  <a:srgbClr val="002060"/>
                </a:solidFill>
              </a:rPr>
              <a:t> </a:t>
            </a:r>
            <a:r>
              <a:rPr lang="fa-IR" sz="3200" b="1" dirty="0" smtClean="0">
                <a:solidFill>
                  <a:srgbClr val="002060"/>
                </a:solidFill>
              </a:rPr>
              <a:t>مكاتبات ،اسناد و مدارك مي گردند .</a:t>
            </a:r>
          </a:p>
          <a:p>
            <a:endParaRPr lang="fa-IR" sz="3200" b="1" dirty="0" smtClean="0">
              <a:solidFill>
                <a:srgbClr val="002060"/>
              </a:solidFill>
            </a:endParaRPr>
          </a:p>
          <a:p>
            <a:endParaRPr lang="fa-IR" sz="3200" b="1" dirty="0" smtClean="0">
              <a:solidFill>
                <a:srgbClr val="002060"/>
              </a:solidFill>
            </a:endParaRPr>
          </a:p>
          <a:p>
            <a:endParaRPr lang="fa-IR" sz="3200" b="1" dirty="0" smtClean="0">
              <a:solidFill>
                <a:srgbClr val="002060"/>
              </a:solidFill>
            </a:endParaRPr>
          </a:p>
          <a:p>
            <a:pPr algn="ctr"/>
            <a:r>
              <a:rPr lang="fa-IR" sz="3200" b="1" dirty="0" smtClean="0">
                <a:solidFill>
                  <a:srgbClr val="002060"/>
                </a:solidFill>
              </a:rPr>
              <a:t>  سازمان انبارها ناگزير است به منظور نگهداري سوابق و مدارك ، درخواستها،تحويل و يا دريافت كالا ،كنترل موجودي ها و... دفاتر و فرمهايي را تنظيم كند .</a:t>
            </a:r>
          </a:p>
          <a:p>
            <a:r>
              <a:rPr lang="fa-IR" sz="3200" b="1" dirty="0" smtClean="0">
                <a:solidFill>
                  <a:srgbClr val="002060"/>
                </a:solidFill>
              </a:rPr>
              <a:t>    </a:t>
            </a:r>
            <a:endParaRPr lang="en-US" sz="3200" b="1" dirty="0" smtClean="0">
              <a:solidFill>
                <a:srgbClr val="002060"/>
              </a:solidFill>
            </a:endParaRPr>
          </a:p>
          <a:p>
            <a:endParaRPr lang="en-US" sz="3200" b="1" dirty="0" smtClean="0">
              <a:solidFill>
                <a:srgbClr val="002060"/>
              </a:solidFill>
            </a:endParaRPr>
          </a:p>
          <a:p>
            <a:endParaRPr lang="en-US" sz="3200" b="1" dirty="0" smtClean="0">
              <a:solidFill>
                <a:srgbClr val="002060"/>
              </a:solidFill>
            </a:endParaRPr>
          </a:p>
          <a:p>
            <a:endParaRPr lang="fa-IR" sz="3200" b="1" dirty="0">
              <a:solidFill>
                <a:srgbClr val="002060"/>
              </a:solidFill>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228600" y="4761"/>
          <a:ext cx="8763000" cy="6472238"/>
        </p:xfrm>
        <a:graphic>
          <a:graphicData uri="http://schemas.openxmlformats.org/drawingml/2006/table">
            <a:tbl>
              <a:tblPr firstRow="1" bandRow="1">
                <a:tableStyleId>{5940675A-B579-460E-94D1-54222C63F5DA}</a:tableStyleId>
              </a:tblPr>
              <a:tblGrid>
                <a:gridCol w="761999"/>
                <a:gridCol w="1051037"/>
                <a:gridCol w="679888"/>
                <a:gridCol w="1304375"/>
                <a:gridCol w="886375"/>
                <a:gridCol w="528801"/>
                <a:gridCol w="982060"/>
                <a:gridCol w="679888"/>
                <a:gridCol w="1284232"/>
                <a:gridCol w="604345"/>
              </a:tblGrid>
              <a:tr h="2523533">
                <a:tc gridSpan="10">
                  <a:txBody>
                    <a:bodyPr/>
                    <a:lstStyle/>
                    <a:p>
                      <a:pPr algn="ctr"/>
                      <a:r>
                        <a:rPr lang="fa-IR" dirty="0" smtClean="0">
                          <a:cs typeface="B Nazanin" pitchFamily="2" charset="-78"/>
                        </a:rPr>
                        <a:t>رسید انبار</a:t>
                      </a:r>
                    </a:p>
                    <a:p>
                      <a:pPr algn="ctr"/>
                      <a:r>
                        <a:rPr lang="fa-IR" dirty="0" smtClean="0">
                          <a:cs typeface="B Nazanin" pitchFamily="2" charset="-78"/>
                        </a:rPr>
                        <a:t>نام انبار :............... </a:t>
                      </a:r>
                      <a:r>
                        <a:rPr lang="fa-IR" baseline="0" dirty="0" smtClean="0">
                          <a:cs typeface="B Nazanin" pitchFamily="2" charset="-78"/>
                        </a:rPr>
                        <a:t>                                                                                                     </a:t>
                      </a:r>
                      <a:r>
                        <a:rPr lang="fa-IR" dirty="0" smtClean="0">
                          <a:cs typeface="B Nazanin" pitchFamily="2" charset="-78"/>
                        </a:rPr>
                        <a:t>شماره:</a:t>
                      </a:r>
                    </a:p>
                    <a:p>
                      <a:pPr algn="ctr"/>
                      <a:r>
                        <a:rPr lang="fa-IR" dirty="0" smtClean="0">
                          <a:cs typeface="B Nazanin" pitchFamily="2" charset="-78"/>
                        </a:rPr>
                        <a:t>شماره انبار :......... </a:t>
                      </a:r>
                      <a:r>
                        <a:rPr lang="fa-IR" baseline="0" dirty="0" smtClean="0">
                          <a:cs typeface="B Nazanin" pitchFamily="2" charset="-78"/>
                        </a:rPr>
                        <a:t>                                                                                                     </a:t>
                      </a:r>
                      <a:r>
                        <a:rPr lang="fa-IR" dirty="0" smtClean="0">
                          <a:cs typeface="B Nazanin" pitchFamily="2" charset="-78"/>
                        </a:rPr>
                        <a:t>تاریخ :</a:t>
                      </a:r>
                    </a:p>
                    <a:p>
                      <a:pPr algn="r"/>
                      <a:r>
                        <a:rPr lang="fa-IR" dirty="0" smtClean="0">
                          <a:cs typeface="B Nazanin" pitchFamily="2" charset="-78"/>
                        </a:rPr>
                        <a:t>شماره</a:t>
                      </a:r>
                      <a:r>
                        <a:rPr lang="fa-IR" baseline="0" dirty="0" smtClean="0">
                          <a:cs typeface="B Nazanin" pitchFamily="2" charset="-78"/>
                        </a:rPr>
                        <a:t> درخواست خرید ..........................خرید داخلی                    شماره اعتبار.............</a:t>
                      </a:r>
                    </a:p>
                    <a:p>
                      <a:pPr algn="r"/>
                      <a:r>
                        <a:rPr lang="fa-IR" dirty="0" smtClean="0">
                          <a:cs typeface="B Nazanin" pitchFamily="2" charset="-78"/>
                        </a:rPr>
                        <a:t>                                               خرید خارجی  </a:t>
                      </a:r>
                    </a:p>
                    <a:p>
                      <a:pPr algn="r"/>
                      <a:r>
                        <a:rPr lang="fa-IR" dirty="0" smtClean="0">
                          <a:cs typeface="B Nazanin" pitchFamily="2" charset="-78"/>
                        </a:rPr>
                        <a:t>کالای زیر که به موجب درخواست شماره..................... خریداری</a:t>
                      </a:r>
                      <a:r>
                        <a:rPr lang="fa-IR" baseline="0" dirty="0" smtClean="0">
                          <a:cs typeface="B Nazanin" pitchFamily="2" charset="-78"/>
                        </a:rPr>
                        <a:t> گردیده است توسط........................... بارنامه شماره.........................</a:t>
                      </a:r>
                    </a:p>
                    <a:p>
                      <a:pPr algn="r"/>
                      <a:r>
                        <a:rPr lang="fa-IR" baseline="0" dirty="0" smtClean="0">
                          <a:cs typeface="B Nazanin" pitchFamily="2" charset="-78"/>
                        </a:rPr>
                        <a:t>فاکتور شماره.................. از طرف.......................... به انبار.................تحویل داده شد . </a:t>
                      </a:r>
                      <a:r>
                        <a:rPr lang="fa-IR" dirty="0" smtClean="0">
                          <a:cs typeface="B Nazanin" pitchFamily="2" charset="-78"/>
                        </a:rPr>
                        <a:t>               </a:t>
                      </a:r>
                      <a:endParaRPr lang="en-US" dirty="0">
                        <a:cs typeface="B Nazanin" pitchFamily="2" charset="-78"/>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lnL w="12700" cmpd="sng">
                      <a:noFill/>
                    </a:lnL>
                  </a:tcPr>
                </a:tc>
                <a:tc hMerge="1">
                  <a:txBody>
                    <a:bodyPr/>
                    <a:lstStyle/>
                    <a:p>
                      <a:endParaRPr lang="en-US"/>
                    </a:p>
                  </a:txBody>
                  <a:tcPr/>
                </a:tc>
              </a:tr>
              <a:tr h="1043828">
                <a:tc gridSpan="2">
                  <a:txBody>
                    <a:bodyPr/>
                    <a:lstStyle/>
                    <a:p>
                      <a:pPr algn="ctr"/>
                      <a:r>
                        <a:rPr lang="fa-IR" dirty="0" smtClean="0">
                          <a:cs typeface="B Nazanin" pitchFamily="2" charset="-78"/>
                        </a:rPr>
                        <a:t>مخصوص حسابداری</a:t>
                      </a:r>
                    </a:p>
                    <a:p>
                      <a:pPr algn="ctr"/>
                      <a:endParaRPr lang="fa-IR" dirty="0" smtClean="0">
                        <a:cs typeface="B Nazanin" pitchFamily="2" charset="-78"/>
                      </a:endParaRPr>
                    </a:p>
                    <a:p>
                      <a:pPr algn="ctr"/>
                      <a:r>
                        <a:rPr lang="fa-IR" baseline="0" dirty="0" smtClean="0">
                          <a:cs typeface="B Nazanin" pitchFamily="2" charset="-78"/>
                        </a:rPr>
                        <a:t> </a:t>
                      </a:r>
                      <a:r>
                        <a:rPr lang="fa-IR" dirty="0" smtClean="0">
                          <a:cs typeface="B Nazanin" pitchFamily="2" charset="-78"/>
                        </a:rPr>
                        <a:t>بهای واحد</a:t>
                      </a:r>
                      <a:r>
                        <a:rPr lang="fa-IR" baseline="0" dirty="0" smtClean="0">
                          <a:cs typeface="B Nazanin" pitchFamily="2" charset="-78"/>
                        </a:rPr>
                        <a:t>        مبلغ</a:t>
                      </a:r>
                      <a:r>
                        <a:rPr lang="fa-IR" dirty="0" smtClean="0">
                          <a:cs typeface="B Nazanin" pitchFamily="2" charset="-78"/>
                        </a:rPr>
                        <a:t> </a:t>
                      </a:r>
                      <a:endParaRPr lang="en-US" dirty="0">
                        <a:cs typeface="B Nazanin" pitchFamily="2" charset="-78"/>
                      </a:endParaRPr>
                    </a:p>
                  </a:txBody>
                  <a:tcPr anchor="ctr"/>
                </a:tc>
                <a:tc hMerge="1">
                  <a:txBody>
                    <a:bodyPr/>
                    <a:lstStyle/>
                    <a:p>
                      <a:endParaRPr lang="en-US" dirty="0"/>
                    </a:p>
                  </a:txBody>
                  <a:tcPr/>
                </a:tc>
                <a:tc>
                  <a:txBody>
                    <a:bodyPr/>
                    <a:lstStyle/>
                    <a:p>
                      <a:pPr algn="ctr"/>
                      <a:r>
                        <a:rPr lang="fa-IR" dirty="0" smtClean="0">
                          <a:cs typeface="B Nazanin" pitchFamily="2" charset="-78"/>
                        </a:rPr>
                        <a:t>مقدار رسیده</a:t>
                      </a:r>
                      <a:endParaRPr lang="en-US" dirty="0">
                        <a:cs typeface="B Nazanin" pitchFamily="2" charset="-78"/>
                      </a:endParaRPr>
                    </a:p>
                  </a:txBody>
                  <a:tcPr anchor="ctr"/>
                </a:tc>
                <a:tc>
                  <a:txBody>
                    <a:bodyPr/>
                    <a:lstStyle/>
                    <a:p>
                      <a:pPr algn="ctr"/>
                      <a:r>
                        <a:rPr lang="fa-IR" dirty="0" smtClean="0">
                          <a:cs typeface="B Nazanin" pitchFamily="2" charset="-78"/>
                        </a:rPr>
                        <a:t>تعداد با مقدار سفارش شده</a:t>
                      </a:r>
                      <a:endParaRPr lang="en-US" dirty="0">
                        <a:cs typeface="B Nazanin" pitchFamily="2" charset="-78"/>
                      </a:endParaRPr>
                    </a:p>
                  </a:txBody>
                  <a:tcPr anchor="ctr"/>
                </a:tc>
                <a:tc>
                  <a:txBody>
                    <a:bodyPr/>
                    <a:lstStyle/>
                    <a:p>
                      <a:pPr algn="ctr"/>
                      <a:r>
                        <a:rPr lang="fa-IR" dirty="0" smtClean="0">
                          <a:cs typeface="B Nazanin" pitchFamily="2" charset="-78"/>
                        </a:rPr>
                        <a:t>شماره کارت</a:t>
                      </a:r>
                      <a:endParaRPr lang="en-US" dirty="0">
                        <a:cs typeface="B Nazanin" pitchFamily="2" charset="-78"/>
                      </a:endParaRPr>
                    </a:p>
                  </a:txBody>
                  <a:tcPr anchor="ctr"/>
                </a:tc>
                <a:tc>
                  <a:txBody>
                    <a:bodyPr/>
                    <a:lstStyle/>
                    <a:p>
                      <a:pPr algn="ctr"/>
                      <a:r>
                        <a:rPr lang="fa-IR" dirty="0" smtClean="0">
                          <a:cs typeface="B Nazanin" pitchFamily="2" charset="-78"/>
                        </a:rPr>
                        <a:t>واحد</a:t>
                      </a:r>
                      <a:endParaRPr lang="en-US" dirty="0">
                        <a:cs typeface="B Nazanin" pitchFamily="2" charset="-78"/>
                      </a:endParaRPr>
                    </a:p>
                  </a:txBody>
                  <a:tcPr anchor="ctr"/>
                </a:tc>
                <a:tc>
                  <a:txBody>
                    <a:bodyPr/>
                    <a:lstStyle/>
                    <a:p>
                      <a:pPr algn="ctr"/>
                      <a:r>
                        <a:rPr lang="fa-IR" dirty="0" smtClean="0">
                          <a:cs typeface="B Nazanin" pitchFamily="2" charset="-78"/>
                        </a:rPr>
                        <a:t>شماره فنی</a:t>
                      </a:r>
                      <a:endParaRPr lang="en-US" dirty="0">
                        <a:cs typeface="B Nazanin" pitchFamily="2" charset="-78"/>
                      </a:endParaRPr>
                    </a:p>
                  </a:txBody>
                  <a:tcPr anchor="ctr"/>
                </a:tc>
                <a:tc>
                  <a:txBody>
                    <a:bodyPr/>
                    <a:lstStyle/>
                    <a:p>
                      <a:pPr algn="ctr"/>
                      <a:r>
                        <a:rPr lang="fa-IR" dirty="0" smtClean="0">
                          <a:cs typeface="B Nazanin" pitchFamily="2" charset="-78"/>
                        </a:rPr>
                        <a:t>کد کالا</a:t>
                      </a:r>
                      <a:endParaRPr lang="en-US" dirty="0">
                        <a:cs typeface="B Nazanin" pitchFamily="2" charset="-78"/>
                      </a:endParaRPr>
                    </a:p>
                  </a:txBody>
                  <a:tcPr anchor="ctr"/>
                </a:tc>
                <a:tc>
                  <a:txBody>
                    <a:bodyPr/>
                    <a:lstStyle/>
                    <a:p>
                      <a:pPr algn="ctr"/>
                      <a:r>
                        <a:rPr lang="fa-IR" dirty="0" smtClean="0">
                          <a:cs typeface="B Nazanin" pitchFamily="2" charset="-78"/>
                        </a:rPr>
                        <a:t>مشخصات</a:t>
                      </a:r>
                      <a:r>
                        <a:rPr lang="fa-IR" baseline="0" dirty="0" smtClean="0">
                          <a:cs typeface="B Nazanin" pitchFamily="2" charset="-78"/>
                        </a:rPr>
                        <a:t> کالا</a:t>
                      </a:r>
                      <a:endParaRPr lang="en-US" dirty="0">
                        <a:cs typeface="B Nazanin" pitchFamily="2" charset="-78"/>
                      </a:endParaRPr>
                    </a:p>
                  </a:txBody>
                  <a:tcPr anchor="ctr"/>
                </a:tc>
                <a:tc>
                  <a:txBody>
                    <a:bodyPr/>
                    <a:lstStyle/>
                    <a:p>
                      <a:pPr algn="ctr"/>
                      <a:r>
                        <a:rPr lang="fa-IR" dirty="0" smtClean="0">
                          <a:cs typeface="B Nazanin" pitchFamily="2" charset="-78"/>
                        </a:rPr>
                        <a:t>ردیف</a:t>
                      </a:r>
                      <a:endParaRPr lang="en-US" dirty="0">
                        <a:cs typeface="B Nazanin" pitchFamily="2" charset="-78"/>
                      </a:endParaRPr>
                    </a:p>
                  </a:txBody>
                  <a:tcPr anchor="ctr"/>
                </a:tc>
              </a:tr>
              <a:tr h="1557429">
                <a:tc>
                  <a:txBody>
                    <a:bodyPr/>
                    <a:lstStyle/>
                    <a:p>
                      <a:endParaRPr lang="en-US" dirty="0">
                        <a:cs typeface="B Nazanin" pitchFamily="2" charset="-78"/>
                      </a:endParaRPr>
                    </a:p>
                  </a:txBody>
                  <a:tcPr anchor="ctr"/>
                </a:tc>
                <a:tc>
                  <a:txBody>
                    <a:bodyPr/>
                    <a:lstStyle/>
                    <a:p>
                      <a:endParaRPr lang="en-US" dirty="0">
                        <a:cs typeface="B Nazanin" pitchFamily="2" charset="-78"/>
                      </a:endParaRPr>
                    </a:p>
                  </a:txBody>
                  <a:tcPr anchor="ctr"/>
                </a:tc>
                <a:tc>
                  <a:txBody>
                    <a:bodyPr/>
                    <a:lstStyle/>
                    <a:p>
                      <a:endParaRPr lang="en-US">
                        <a:cs typeface="B Nazanin" pitchFamily="2" charset="-78"/>
                      </a:endParaRPr>
                    </a:p>
                  </a:txBody>
                  <a:tcPr anchor="ctr"/>
                </a:tc>
                <a:tc>
                  <a:txBody>
                    <a:bodyPr/>
                    <a:lstStyle/>
                    <a:p>
                      <a:endParaRPr lang="en-US" dirty="0">
                        <a:cs typeface="B Nazanin" pitchFamily="2" charset="-78"/>
                      </a:endParaRPr>
                    </a:p>
                  </a:txBody>
                  <a:tcPr anchor="ctr"/>
                </a:tc>
                <a:tc>
                  <a:txBody>
                    <a:bodyPr/>
                    <a:lstStyle/>
                    <a:p>
                      <a:endParaRPr lang="en-US">
                        <a:cs typeface="B Nazanin" pitchFamily="2" charset="-78"/>
                      </a:endParaRPr>
                    </a:p>
                  </a:txBody>
                  <a:tcPr anchor="ctr"/>
                </a:tc>
                <a:tc>
                  <a:txBody>
                    <a:bodyPr/>
                    <a:lstStyle/>
                    <a:p>
                      <a:endParaRPr lang="en-US">
                        <a:cs typeface="B Nazanin" pitchFamily="2" charset="-78"/>
                      </a:endParaRPr>
                    </a:p>
                  </a:txBody>
                  <a:tcPr anchor="ctr"/>
                </a:tc>
                <a:tc>
                  <a:txBody>
                    <a:bodyPr/>
                    <a:lstStyle/>
                    <a:p>
                      <a:endParaRPr lang="en-US" dirty="0">
                        <a:cs typeface="B Nazanin" pitchFamily="2" charset="-78"/>
                      </a:endParaRPr>
                    </a:p>
                  </a:txBody>
                  <a:tcPr anchor="ctr"/>
                </a:tc>
                <a:tc>
                  <a:txBody>
                    <a:bodyPr/>
                    <a:lstStyle/>
                    <a:p>
                      <a:endParaRPr lang="en-US">
                        <a:cs typeface="B Nazanin" pitchFamily="2" charset="-78"/>
                      </a:endParaRPr>
                    </a:p>
                  </a:txBody>
                  <a:tcPr anchor="ctr"/>
                </a:tc>
                <a:tc>
                  <a:txBody>
                    <a:bodyPr/>
                    <a:lstStyle/>
                    <a:p>
                      <a:endParaRPr lang="en-US" dirty="0">
                        <a:cs typeface="B Nazanin" pitchFamily="2" charset="-78"/>
                      </a:endParaRPr>
                    </a:p>
                  </a:txBody>
                  <a:tcPr anchor="ctr"/>
                </a:tc>
                <a:tc>
                  <a:txBody>
                    <a:bodyPr/>
                    <a:lstStyle/>
                    <a:p>
                      <a:endParaRPr lang="en-US" dirty="0">
                        <a:cs typeface="B Nazanin" pitchFamily="2" charset="-78"/>
                      </a:endParaRPr>
                    </a:p>
                  </a:txBody>
                  <a:tcPr anchor="ctr"/>
                </a:tc>
              </a:tr>
              <a:tr h="1347448">
                <a:tc gridSpan="10">
                  <a:txBody>
                    <a:bodyPr/>
                    <a:lstStyle/>
                    <a:p>
                      <a:pPr algn="l"/>
                      <a:r>
                        <a:rPr lang="fa-IR" dirty="0" smtClean="0">
                          <a:cs typeface="B Nazanin" pitchFamily="2" charset="-78"/>
                        </a:rPr>
                        <a:t>جمع کل                 </a:t>
                      </a:r>
                    </a:p>
                    <a:p>
                      <a:pPr algn="r"/>
                      <a:r>
                        <a:rPr lang="fa-IR" dirty="0" smtClean="0">
                          <a:cs typeface="B Nazanin" pitchFamily="2" charset="-78"/>
                        </a:rPr>
                        <a:t>نام وامضای مسئول انبار :                 نام و امضای</a:t>
                      </a:r>
                      <a:r>
                        <a:rPr lang="fa-IR" baseline="0" dirty="0" smtClean="0">
                          <a:cs typeface="B Nazanin" pitchFamily="2" charset="-78"/>
                        </a:rPr>
                        <a:t> کار پرداز :                نام وامضای تحویل دهنده :</a:t>
                      </a:r>
                    </a:p>
                    <a:p>
                      <a:pPr algn="r"/>
                      <a:r>
                        <a:rPr lang="fa-IR" baseline="0" dirty="0" smtClean="0">
                          <a:cs typeface="B Nazanin" pitchFamily="2" charset="-78"/>
                        </a:rPr>
                        <a:t>در کارت انبار ثبت گردید                                                        در کارت حسابداری انبار ثبت شد .</a:t>
                      </a:r>
                    </a:p>
                    <a:p>
                      <a:pPr algn="r"/>
                      <a:r>
                        <a:rPr lang="fa-IR" baseline="0" dirty="0" smtClean="0">
                          <a:cs typeface="B Nazanin" pitchFamily="2" charset="-78"/>
                        </a:rPr>
                        <a:t>شماره سند حسابداری                        تاریخ سند                                   نام وامضای حسابدار انبار </a:t>
                      </a:r>
                      <a:r>
                        <a:rPr lang="fa-IR" dirty="0" smtClean="0">
                          <a:cs typeface="B Nazanin" pitchFamily="2" charset="-78"/>
                        </a:rPr>
                        <a:t>          </a:t>
                      </a:r>
                      <a:endParaRPr lang="en-US" dirty="0">
                        <a:cs typeface="B Nazanin" pitchFamily="2" charset="-78"/>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cxnSp>
        <p:nvCxnSpPr>
          <p:cNvPr id="13" name="Straight Connector 12"/>
          <p:cNvCxnSpPr/>
          <p:nvPr/>
        </p:nvCxnSpPr>
        <p:spPr>
          <a:xfrm>
            <a:off x="304800" y="2971800"/>
            <a:ext cx="1828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62000" y="3200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Left Arrow 4"/>
          <p:cNvSpPr/>
          <p:nvPr/>
        </p:nvSpPr>
        <p:spPr>
          <a:xfrm>
            <a:off x="0" y="64389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rmAutofit fontScale="90000"/>
          </a:bodyPr>
          <a:lstStyle/>
          <a:p>
            <a:r>
              <a:rPr lang="fa-IR" dirty="0" smtClean="0">
                <a:solidFill>
                  <a:srgbClr val="0070C0"/>
                </a:solidFill>
              </a:rPr>
              <a:t>     اهميت امور دفتري در سازمان انبار   </a:t>
            </a:r>
            <a:endParaRPr lang="fa-IR" dirty="0">
              <a:solidFill>
                <a:srgbClr val="0070C0"/>
              </a:solidFill>
            </a:endParaRPr>
          </a:p>
        </p:txBody>
      </p:sp>
      <p:sp>
        <p:nvSpPr>
          <p:cNvPr id="3" name="Subtitle 2"/>
          <p:cNvSpPr>
            <a:spLocks noGrp="1"/>
          </p:cNvSpPr>
          <p:nvPr>
            <p:ph type="subTitle" idx="1"/>
          </p:nvPr>
        </p:nvSpPr>
        <p:spPr>
          <a:xfrm>
            <a:off x="304800" y="762000"/>
            <a:ext cx="8458200" cy="6096000"/>
          </a:xfrm>
        </p:spPr>
        <p:txBody>
          <a:bodyPr>
            <a:noAutofit/>
          </a:bodyPr>
          <a:lstStyle/>
          <a:p>
            <a:pPr>
              <a:buFont typeface="Arial" pitchFamily="34" charset="0"/>
              <a:buChar char="•"/>
            </a:pPr>
            <a:r>
              <a:rPr lang="fa-IR" sz="2400" b="1" dirty="0" smtClean="0">
                <a:solidFill>
                  <a:srgbClr val="C00000"/>
                </a:solidFill>
              </a:rPr>
              <a:t>فرم رسيد انبار (قبض انبار ) : </a:t>
            </a:r>
          </a:p>
          <a:p>
            <a:pPr>
              <a:buFont typeface="Arial" pitchFamily="34" charset="0"/>
              <a:buChar char="•"/>
            </a:pPr>
            <a:r>
              <a:rPr lang="fa-IR" sz="2400" b="1" dirty="0" smtClean="0">
                <a:solidFill>
                  <a:srgbClr val="002060"/>
                </a:solidFill>
              </a:rPr>
              <a:t>اين فرم سند دريافت جنس و تحويل آن به انبار است و  براساس فرم مذكور ، بهاي  كالاي خريداري شده قابل پرداخت به فروشنده كالا مي باشد .    </a:t>
            </a:r>
          </a:p>
          <a:p>
            <a:r>
              <a:rPr lang="fa-IR" sz="2400" b="1" dirty="0" smtClean="0">
                <a:solidFill>
                  <a:srgbClr val="002060"/>
                </a:solidFill>
              </a:rPr>
              <a:t> وقتي جنس خريداري شده مستقيما به محل مصرف تحويل مي شود از قبض انبار مستقيم استفاده مي شود . </a:t>
            </a:r>
          </a:p>
          <a:p>
            <a:endParaRPr lang="fa-IR" sz="2400" b="1" dirty="0" smtClean="0">
              <a:solidFill>
                <a:srgbClr val="002060"/>
              </a:solidFill>
            </a:endParaRPr>
          </a:p>
          <a:p>
            <a:r>
              <a:rPr lang="fa-IR" sz="2400" b="1" dirty="0" smtClean="0">
                <a:solidFill>
                  <a:srgbClr val="002060"/>
                </a:solidFill>
              </a:rPr>
              <a:t> قبض انبار در 5 نسخه صادر وتوزيع مي گردد .</a:t>
            </a:r>
          </a:p>
          <a:p>
            <a:endParaRPr lang="fa-IR" sz="2400" b="1" dirty="0" smtClean="0">
              <a:solidFill>
                <a:srgbClr val="002060"/>
              </a:solidFill>
            </a:endParaRPr>
          </a:p>
          <a:p>
            <a:r>
              <a:rPr lang="fa-IR" sz="2400" b="1" dirty="0" smtClean="0">
                <a:solidFill>
                  <a:srgbClr val="002060"/>
                </a:solidFill>
              </a:rPr>
              <a:t>نسخه 1و2 و 3 به واحد تداركات ارسال تا كنترل  و سپس دو نسخه به حسابداري و يكي  بايگاني مي شود .</a:t>
            </a:r>
          </a:p>
          <a:p>
            <a:endParaRPr lang="fa-IR" sz="2400" b="1" dirty="0" smtClean="0">
              <a:solidFill>
                <a:srgbClr val="002060"/>
              </a:solidFill>
            </a:endParaRPr>
          </a:p>
          <a:p>
            <a:r>
              <a:rPr lang="fa-IR" sz="2400" b="1" dirty="0" smtClean="0">
                <a:solidFill>
                  <a:srgbClr val="002060"/>
                </a:solidFill>
              </a:rPr>
              <a:t>   نسخه چهارم در انبار بايگاني</a:t>
            </a:r>
          </a:p>
          <a:p>
            <a:endParaRPr lang="fa-IR" sz="2400" b="1" dirty="0" smtClean="0">
              <a:solidFill>
                <a:srgbClr val="002060"/>
              </a:solidFill>
            </a:endParaRPr>
          </a:p>
          <a:p>
            <a:r>
              <a:rPr lang="fa-IR" sz="2400" b="1" dirty="0" smtClean="0">
                <a:solidFill>
                  <a:srgbClr val="002060"/>
                </a:solidFill>
              </a:rPr>
              <a:t> و نسخه آخر به تحويل دهنده كالا ارائه مي شود .   </a:t>
            </a:r>
          </a:p>
          <a:p>
            <a:r>
              <a:rPr lang="fa-IR" sz="2400" b="1" dirty="0" smtClean="0">
                <a:solidFill>
                  <a:srgbClr val="002060"/>
                </a:solidFill>
              </a:rPr>
              <a:t>  </a:t>
            </a:r>
            <a:endParaRPr lang="en-US" sz="2400" b="1" dirty="0" smtClean="0">
              <a:solidFill>
                <a:srgbClr val="002060"/>
              </a:solidFill>
            </a:endParaRPr>
          </a:p>
          <a:p>
            <a:endParaRPr lang="en-US" sz="2400" b="1" dirty="0" smtClean="0">
              <a:solidFill>
                <a:srgbClr val="002060"/>
              </a:solidFill>
            </a:endParaRPr>
          </a:p>
          <a:p>
            <a:endParaRPr lang="en-US" sz="2400" b="1" dirty="0" smtClean="0">
              <a:solidFill>
                <a:srgbClr val="002060"/>
              </a:solidFill>
            </a:endParaRPr>
          </a:p>
          <a:p>
            <a:endParaRPr lang="fa-IR" sz="2400" b="1" dirty="0">
              <a:solidFill>
                <a:srgbClr val="002060"/>
              </a:solidFill>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848600" cy="1066800"/>
          </a:xfrm>
        </p:spPr>
        <p:txBody>
          <a:bodyPr>
            <a:normAutofit fontScale="90000"/>
          </a:bodyPr>
          <a:lstStyle/>
          <a:p>
            <a:r>
              <a:rPr lang="fa-IR" dirty="0" smtClean="0">
                <a:solidFill>
                  <a:srgbClr val="00B0F0"/>
                </a:solidFill>
                <a:effectLst/>
                <a:cs typeface="+mn-cs"/>
              </a:rPr>
              <a:t> اهميت امور دفتري در سازمان انبار </a:t>
            </a:r>
            <a:endParaRPr lang="fa-IR" dirty="0">
              <a:solidFill>
                <a:srgbClr val="00B0F0"/>
              </a:solidFill>
              <a:effectLst/>
              <a:cs typeface="+mn-cs"/>
            </a:endParaRPr>
          </a:p>
        </p:txBody>
      </p:sp>
      <p:sp>
        <p:nvSpPr>
          <p:cNvPr id="3" name="Subtitle 2"/>
          <p:cNvSpPr>
            <a:spLocks noGrp="1"/>
          </p:cNvSpPr>
          <p:nvPr>
            <p:ph type="subTitle" idx="1"/>
          </p:nvPr>
        </p:nvSpPr>
        <p:spPr>
          <a:xfrm>
            <a:off x="0" y="1524000"/>
            <a:ext cx="8839200" cy="5334000"/>
          </a:xfrm>
        </p:spPr>
        <p:txBody>
          <a:bodyPr>
            <a:normAutofit/>
          </a:bodyPr>
          <a:lstStyle/>
          <a:p>
            <a:pPr>
              <a:buFont typeface="Wingdings" pitchFamily="2" charset="2"/>
              <a:buChar char="v"/>
            </a:pPr>
            <a:r>
              <a:rPr lang="fa-IR" sz="2600" b="1" dirty="0" smtClean="0">
                <a:solidFill>
                  <a:srgbClr val="C00000"/>
                </a:solidFill>
                <a:cs typeface="B Traffic" pitchFamily="2" charset="-78"/>
              </a:rPr>
              <a:t>   تحويل كالا به انبار : </a:t>
            </a:r>
          </a:p>
          <a:p>
            <a:pPr>
              <a:buFont typeface="Wingdings" pitchFamily="2" charset="2"/>
              <a:buChar char="q"/>
            </a:pPr>
            <a:r>
              <a:rPr lang="fa-IR" sz="2600" b="1" dirty="0" smtClean="0">
                <a:cs typeface="B Traffic" pitchFamily="2" charset="-78"/>
              </a:rPr>
              <a:t>   </a:t>
            </a:r>
            <a:r>
              <a:rPr lang="fa-IR" sz="2600" b="1" dirty="0" smtClean="0">
                <a:solidFill>
                  <a:srgbClr val="0070C0"/>
                </a:solidFill>
                <a:cs typeface="B Traffic" pitchFamily="2" charset="-78"/>
              </a:rPr>
              <a:t>آ-تحويل دائم :</a:t>
            </a:r>
          </a:p>
          <a:p>
            <a:r>
              <a:rPr lang="fa-IR" sz="2600" b="1" dirty="0" smtClean="0">
                <a:cs typeface="B Traffic" pitchFamily="2" charset="-78"/>
              </a:rPr>
              <a:t>   </a:t>
            </a:r>
            <a:r>
              <a:rPr lang="fa-IR" sz="2600" b="1" dirty="0" smtClean="0">
                <a:solidFill>
                  <a:srgbClr val="002060"/>
                </a:solidFill>
                <a:cs typeface="B Traffic" pitchFamily="2" charset="-78"/>
              </a:rPr>
              <a:t>پس از كنترل اجناس خريداري شده و تطبيق آنها با اسناد مربوط     </a:t>
            </a:r>
          </a:p>
          <a:p>
            <a:r>
              <a:rPr lang="fa-IR" sz="2600" b="1" dirty="0" smtClean="0">
                <a:solidFill>
                  <a:srgbClr val="002060"/>
                </a:solidFill>
                <a:cs typeface="B Traffic" pitchFamily="2" charset="-78"/>
              </a:rPr>
              <a:t>     و تاييد مقامات مسئول ، تحويل دائم صورت مي گيرد .</a:t>
            </a:r>
          </a:p>
          <a:p>
            <a:endParaRPr lang="fa-IR" sz="2600" b="1" dirty="0" smtClean="0">
              <a:cs typeface="B Traffic" pitchFamily="2" charset="-78"/>
            </a:endParaRPr>
          </a:p>
          <a:p>
            <a:pPr>
              <a:buFont typeface="Wingdings" pitchFamily="2" charset="2"/>
              <a:buChar char="q"/>
            </a:pPr>
            <a:r>
              <a:rPr lang="fa-IR" sz="2600" b="1" dirty="0" smtClean="0">
                <a:solidFill>
                  <a:srgbClr val="FFFF00"/>
                </a:solidFill>
                <a:cs typeface="B Traffic" pitchFamily="2" charset="-78"/>
              </a:rPr>
              <a:t>  </a:t>
            </a:r>
            <a:r>
              <a:rPr lang="fa-IR" sz="2600" b="1" dirty="0" smtClean="0">
                <a:solidFill>
                  <a:srgbClr val="0070C0"/>
                </a:solidFill>
                <a:cs typeface="B Traffic" pitchFamily="2" charset="-78"/>
              </a:rPr>
              <a:t>ب- تحويل موقت </a:t>
            </a:r>
            <a:r>
              <a:rPr lang="fa-IR" sz="2600" b="1" dirty="0" smtClean="0">
                <a:solidFill>
                  <a:srgbClr val="FFC000"/>
                </a:solidFill>
                <a:cs typeface="B Traffic" pitchFamily="2" charset="-78"/>
              </a:rPr>
              <a:t>: </a:t>
            </a:r>
          </a:p>
          <a:p>
            <a:r>
              <a:rPr lang="fa-IR" sz="2600" b="1" dirty="0" smtClean="0">
                <a:solidFill>
                  <a:srgbClr val="002060"/>
                </a:solidFill>
                <a:cs typeface="B Traffic" pitchFamily="2" charset="-78"/>
              </a:rPr>
              <a:t>   در صورتيكه اجناس خريداري شده از لحاظ فني مستلزم كنترل </a:t>
            </a:r>
          </a:p>
          <a:p>
            <a:r>
              <a:rPr lang="fa-IR" sz="2600" b="1" dirty="0" smtClean="0">
                <a:solidFill>
                  <a:srgbClr val="002060"/>
                </a:solidFill>
                <a:cs typeface="B Traffic" pitchFamily="2" charset="-78"/>
              </a:rPr>
              <a:t>      دقيق تر باشد موقتا تحويل مي شود و پس از كنترل فني و    </a:t>
            </a:r>
          </a:p>
          <a:p>
            <a:r>
              <a:rPr lang="fa-IR" sz="2600" b="1" dirty="0" smtClean="0">
                <a:solidFill>
                  <a:srgbClr val="002060"/>
                </a:solidFill>
                <a:cs typeface="B Traffic" pitchFamily="2" charset="-78"/>
              </a:rPr>
              <a:t>       تاييد  مقامات و كارشناسان ، تحويل نهايي انجام مي گيرد .</a:t>
            </a:r>
            <a:endParaRPr lang="en-US" sz="2600" b="1" dirty="0" smtClean="0">
              <a:solidFill>
                <a:srgbClr val="002060"/>
              </a:solidFill>
              <a:cs typeface="B Traffic" pitchFamily="2" charset="-78"/>
            </a:endParaRPr>
          </a:p>
          <a:p>
            <a:endParaRPr lang="en-US" sz="2600" b="1" dirty="0" smtClean="0">
              <a:cs typeface="B Traffic" pitchFamily="2" charset="-78"/>
            </a:endParaRPr>
          </a:p>
          <a:p>
            <a:endParaRPr lang="en-US" sz="2600" b="1" dirty="0" smtClean="0">
              <a:cs typeface="B Traffic" pitchFamily="2" charset="-78"/>
            </a:endParaRPr>
          </a:p>
          <a:p>
            <a:endParaRPr lang="fa-IR" sz="2600" b="1" dirty="0">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52400"/>
          <a:ext cx="8763000" cy="3976687"/>
        </p:xfrm>
        <a:graphic>
          <a:graphicData uri="http://schemas.openxmlformats.org/drawingml/2006/table">
            <a:tbl>
              <a:tblPr firstRow="1" lastRow="1" bandRow="1">
                <a:tableStyleId>{5940675A-B579-460E-94D1-54222C63F5DA}</a:tableStyleId>
              </a:tblPr>
              <a:tblGrid>
                <a:gridCol w="914400"/>
                <a:gridCol w="609600"/>
                <a:gridCol w="609600"/>
                <a:gridCol w="533400"/>
                <a:gridCol w="762000"/>
                <a:gridCol w="838200"/>
                <a:gridCol w="844550"/>
                <a:gridCol w="803275"/>
                <a:gridCol w="730250"/>
                <a:gridCol w="584200"/>
                <a:gridCol w="949325"/>
                <a:gridCol w="584200"/>
              </a:tblGrid>
              <a:tr h="1447800">
                <a:tc gridSpan="12">
                  <a:txBody>
                    <a:bodyPr/>
                    <a:lstStyle/>
                    <a:p>
                      <a:pPr algn="ctr"/>
                      <a:r>
                        <a:rPr lang="fa-IR" dirty="0" smtClean="0">
                          <a:cs typeface="B Nazanin" pitchFamily="2" charset="-78"/>
                        </a:rPr>
                        <a:t>((</a:t>
                      </a:r>
                      <a:r>
                        <a:rPr lang="fa-IR" baseline="0" dirty="0" smtClean="0">
                          <a:cs typeface="B Nazanin" pitchFamily="2" charset="-78"/>
                        </a:rPr>
                        <a:t> حواله ی انبار ))</a:t>
                      </a:r>
                    </a:p>
                    <a:p>
                      <a:pPr algn="r"/>
                      <a:r>
                        <a:rPr lang="fa-IR" baseline="0" dirty="0" smtClean="0">
                          <a:cs typeface="B Nazanin" pitchFamily="2" charset="-78"/>
                        </a:rPr>
                        <a:t>نام و شماره ی انبار :  .........................                                                                       شماره :..........................</a:t>
                      </a:r>
                    </a:p>
                    <a:p>
                      <a:pPr algn="r"/>
                      <a:r>
                        <a:rPr lang="fa-IR" baseline="0" dirty="0" smtClean="0">
                          <a:cs typeface="B Nazanin" pitchFamily="2" charset="-78"/>
                        </a:rPr>
                        <a:t>قسمت درخواست کننده : .................                                                                       تاریخ :............................</a:t>
                      </a:r>
                    </a:p>
                    <a:p>
                      <a:pPr algn="r"/>
                      <a:r>
                        <a:rPr lang="fa-IR" baseline="0" dirty="0" smtClean="0">
                          <a:cs typeface="B Nazanin" pitchFamily="2" charset="-78"/>
                        </a:rPr>
                        <a:t>نام در خواست کننده :.........................</a:t>
                      </a:r>
                    </a:p>
                    <a:p>
                      <a:pPr algn="r"/>
                      <a:r>
                        <a:rPr lang="fa-IR" baseline="0" dirty="0" smtClean="0">
                          <a:cs typeface="B Nazanin" pitchFamily="2" charset="-78"/>
                        </a:rPr>
                        <a:t>شماره دستور کار:.................................                                                                       شماره رسید انبار :......</a:t>
                      </a:r>
                      <a:endParaRPr lang="en-US" dirty="0">
                        <a:cs typeface="B Nazanin" pitchFamily="2" charset="-78"/>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577773">
                <a:tc>
                  <a:txBody>
                    <a:bodyPr/>
                    <a:lstStyle/>
                    <a:p>
                      <a:pPr algn="ctr"/>
                      <a:r>
                        <a:rPr lang="fa-IR" dirty="0" smtClean="0">
                          <a:cs typeface="B Nazanin" pitchFamily="2" charset="-78"/>
                        </a:rPr>
                        <a:t>مبلغ ریالی</a:t>
                      </a:r>
                      <a:endParaRPr lang="en-US" dirty="0">
                        <a:cs typeface="B Nazanin" pitchFamily="2" charset="-78"/>
                      </a:endParaRPr>
                    </a:p>
                  </a:txBody>
                  <a:tcPr/>
                </a:tc>
                <a:tc>
                  <a:txBody>
                    <a:bodyPr/>
                    <a:lstStyle/>
                    <a:p>
                      <a:pPr algn="ctr"/>
                      <a:r>
                        <a:rPr lang="fa-IR" dirty="0" smtClean="0">
                          <a:cs typeface="B Nazanin" pitchFamily="2" charset="-78"/>
                        </a:rPr>
                        <a:t>قیمت</a:t>
                      </a:r>
                      <a:endParaRPr lang="en-US" dirty="0">
                        <a:cs typeface="B Nazanin" pitchFamily="2" charset="-78"/>
                      </a:endParaRPr>
                    </a:p>
                  </a:txBody>
                  <a:tcPr/>
                </a:tc>
                <a:tc>
                  <a:txBody>
                    <a:bodyPr/>
                    <a:lstStyle/>
                    <a:p>
                      <a:pPr algn="ctr"/>
                      <a:r>
                        <a:rPr lang="fa-IR" dirty="0" smtClean="0">
                          <a:cs typeface="B Nazanin" pitchFamily="2" charset="-78"/>
                        </a:rPr>
                        <a:t>مقدار</a:t>
                      </a:r>
                      <a:endParaRPr lang="en-US" dirty="0">
                        <a:cs typeface="B Nazanin" pitchFamily="2" charset="-78"/>
                      </a:endParaRPr>
                    </a:p>
                  </a:txBody>
                  <a:tcPr/>
                </a:tc>
                <a:tc>
                  <a:txBody>
                    <a:bodyPr/>
                    <a:lstStyle/>
                    <a:p>
                      <a:pPr algn="ctr"/>
                      <a:r>
                        <a:rPr lang="fa-IR" dirty="0" smtClean="0">
                          <a:cs typeface="B Nazanin" pitchFamily="2" charset="-78"/>
                        </a:rPr>
                        <a:t>واحد</a:t>
                      </a:r>
                      <a:endParaRPr lang="en-US" dirty="0">
                        <a:cs typeface="B Nazanin" pitchFamily="2" charset="-78"/>
                      </a:endParaRPr>
                    </a:p>
                  </a:txBody>
                  <a:tcPr/>
                </a:tc>
                <a:tc>
                  <a:txBody>
                    <a:bodyPr/>
                    <a:lstStyle/>
                    <a:p>
                      <a:pPr algn="ctr"/>
                      <a:r>
                        <a:rPr lang="fa-IR" dirty="0" smtClean="0">
                          <a:cs typeface="B Nazanin" pitchFamily="2" charset="-78"/>
                        </a:rPr>
                        <a:t>مقدار تحویلی</a:t>
                      </a:r>
                      <a:endParaRPr lang="en-US" dirty="0">
                        <a:cs typeface="B Nazanin" pitchFamily="2" charset="-78"/>
                      </a:endParaRPr>
                    </a:p>
                  </a:txBody>
                  <a:tcPr/>
                </a:tc>
                <a:tc>
                  <a:txBody>
                    <a:bodyPr/>
                    <a:lstStyle/>
                    <a:p>
                      <a:pPr algn="ctr"/>
                      <a:r>
                        <a:rPr lang="fa-IR" dirty="0" smtClean="0">
                          <a:cs typeface="B Nazanin" pitchFamily="2" charset="-78"/>
                        </a:rPr>
                        <a:t>مقدار دریافتی</a:t>
                      </a:r>
                      <a:endParaRPr lang="en-US" dirty="0">
                        <a:cs typeface="B Nazanin" pitchFamily="2" charset="-78"/>
                      </a:endParaRPr>
                    </a:p>
                  </a:txBody>
                  <a:tcPr/>
                </a:tc>
                <a:tc>
                  <a:txBody>
                    <a:bodyPr/>
                    <a:lstStyle/>
                    <a:p>
                      <a:pPr algn="ctr"/>
                      <a:r>
                        <a:rPr lang="fa-IR" dirty="0" smtClean="0">
                          <a:cs typeface="B Nazanin" pitchFamily="2" charset="-78"/>
                        </a:rPr>
                        <a:t>شماره فنی</a:t>
                      </a:r>
                      <a:endParaRPr lang="en-US" dirty="0">
                        <a:cs typeface="B Nazanin" pitchFamily="2" charset="-78"/>
                      </a:endParaRPr>
                    </a:p>
                  </a:txBody>
                  <a:tcPr/>
                </a:tc>
                <a:tc>
                  <a:txBody>
                    <a:bodyPr/>
                    <a:lstStyle/>
                    <a:p>
                      <a:pPr algn="ctr"/>
                      <a:r>
                        <a:rPr lang="fa-IR" dirty="0" smtClean="0">
                          <a:cs typeface="B Nazanin" pitchFamily="2" charset="-78"/>
                        </a:rPr>
                        <a:t>کد مرکز هزینه</a:t>
                      </a:r>
                      <a:endParaRPr lang="en-US" dirty="0">
                        <a:cs typeface="B Nazanin" pitchFamily="2" charset="-78"/>
                      </a:endParaRPr>
                    </a:p>
                  </a:txBody>
                  <a:tcPr>
                    <a:lnB w="12700" cap="flat" cmpd="sng" algn="ctr">
                      <a:solidFill>
                        <a:schemeClr val="tx1"/>
                      </a:solidFill>
                      <a:prstDash val="solid"/>
                      <a:round/>
                      <a:headEnd type="none" w="med" len="med"/>
                      <a:tailEnd type="none" w="med" len="med"/>
                    </a:lnB>
                  </a:tcPr>
                </a:tc>
                <a:tc>
                  <a:txBody>
                    <a:bodyPr/>
                    <a:lstStyle/>
                    <a:p>
                      <a:pPr algn="ctr"/>
                      <a:r>
                        <a:rPr lang="fa-IR" dirty="0" smtClean="0">
                          <a:cs typeface="B Nazanin" pitchFamily="2" charset="-78"/>
                        </a:rPr>
                        <a:t>کد کالا</a:t>
                      </a:r>
                      <a:endParaRPr lang="en-US" dirty="0">
                        <a:cs typeface="B Nazanin" pitchFamily="2" charset="-78"/>
                      </a:endParaRPr>
                    </a:p>
                  </a:txBody>
                  <a:tcPr/>
                </a:tc>
                <a:tc>
                  <a:txBody>
                    <a:bodyPr/>
                    <a:lstStyle/>
                    <a:p>
                      <a:pPr algn="ctr"/>
                      <a:r>
                        <a:rPr lang="fa-IR" dirty="0" smtClean="0">
                          <a:cs typeface="B Nazanin" pitchFamily="2" charset="-78"/>
                        </a:rPr>
                        <a:t>شرح کالا</a:t>
                      </a:r>
                      <a:endParaRPr lang="en-US" dirty="0">
                        <a:cs typeface="B Nazanin" pitchFamily="2" charset="-78"/>
                      </a:endParaRPr>
                    </a:p>
                  </a:txBody>
                  <a:tcPr/>
                </a:tc>
                <a:tc>
                  <a:txBody>
                    <a:bodyPr/>
                    <a:lstStyle/>
                    <a:p>
                      <a:pPr algn="ctr"/>
                      <a:r>
                        <a:rPr lang="fa-IR" dirty="0" smtClean="0">
                          <a:cs typeface="B Nazanin" pitchFamily="2" charset="-78"/>
                        </a:rPr>
                        <a:t>شماره درخواست</a:t>
                      </a:r>
                      <a:endParaRPr lang="en-US" dirty="0">
                        <a:cs typeface="B Nazanin" pitchFamily="2" charset="-78"/>
                      </a:endParaRPr>
                    </a:p>
                  </a:txBody>
                  <a:tcPr/>
                </a:tc>
                <a:tc>
                  <a:txBody>
                    <a:bodyPr/>
                    <a:lstStyle/>
                    <a:p>
                      <a:pPr algn="ctr"/>
                      <a:r>
                        <a:rPr lang="fa-IR" dirty="0" smtClean="0">
                          <a:cs typeface="B Nazanin" pitchFamily="2" charset="-78"/>
                        </a:rPr>
                        <a:t>ردیف</a:t>
                      </a:r>
                      <a:endParaRPr lang="en-US" dirty="0">
                        <a:cs typeface="B Nazanin" pitchFamily="2" charset="-78"/>
                      </a:endParaRPr>
                    </a:p>
                  </a:txBody>
                  <a:tcPr/>
                </a:tc>
              </a:tr>
              <a:tr h="1873567">
                <a:tc>
                  <a:txBody>
                    <a:bodyPr/>
                    <a:lstStyle/>
                    <a:p>
                      <a:endParaRPr lang="en-US" dirty="0">
                        <a:cs typeface="B Nazanin" pitchFamily="2" charset="-78"/>
                      </a:endParaRPr>
                    </a:p>
                  </a:txBody>
                  <a:tcPr>
                    <a:lnB w="12700" cap="flat" cmpd="sng" algn="ctr">
                      <a:solidFill>
                        <a:schemeClr val="tx1"/>
                      </a:solidFill>
                      <a:prstDash val="solid"/>
                      <a:round/>
                      <a:headEnd type="none" w="med" len="med"/>
                      <a:tailEnd type="none" w="med" len="med"/>
                    </a:lnB>
                  </a:tcPr>
                </a:tc>
                <a:tc>
                  <a:txBody>
                    <a:bodyPr/>
                    <a:lstStyle/>
                    <a:p>
                      <a:endParaRPr lang="en-US">
                        <a:cs typeface="B Nazanin" pitchFamily="2" charset="-78"/>
                      </a:endParaRPr>
                    </a:p>
                  </a:txBody>
                  <a:tcPr>
                    <a:lnB w="12700" cap="flat" cmpd="sng" algn="ctr">
                      <a:solidFill>
                        <a:schemeClr val="tx1"/>
                      </a:solidFill>
                      <a:prstDash val="solid"/>
                      <a:round/>
                      <a:headEnd type="none" w="med" len="med"/>
                      <a:tailEnd type="none" w="med" len="med"/>
                    </a:lnB>
                  </a:tcPr>
                </a:tc>
                <a:tc>
                  <a:txBody>
                    <a:bodyPr/>
                    <a:lstStyle/>
                    <a:p>
                      <a:endParaRPr lang="en-US">
                        <a:cs typeface="B Nazanin" pitchFamily="2" charset="-78"/>
                      </a:endParaRPr>
                    </a:p>
                  </a:txBody>
                  <a:tcPr>
                    <a:lnB w="12700" cap="flat" cmpd="sng" algn="ctr">
                      <a:solidFill>
                        <a:schemeClr val="tx1"/>
                      </a:solidFill>
                      <a:prstDash val="solid"/>
                      <a:round/>
                      <a:headEnd type="none" w="med" len="med"/>
                      <a:tailEnd type="none" w="med" len="med"/>
                    </a:lnB>
                  </a:tcPr>
                </a:tc>
                <a:tc>
                  <a:txBody>
                    <a:bodyPr/>
                    <a:lstStyle/>
                    <a:p>
                      <a:endParaRPr lang="en-US">
                        <a:cs typeface="B Nazanin" pitchFamily="2" charset="-78"/>
                      </a:endParaRPr>
                    </a:p>
                  </a:txBody>
                  <a:tcPr>
                    <a:lnB w="12700" cap="flat" cmpd="sng" algn="ctr">
                      <a:solidFill>
                        <a:schemeClr val="tx1"/>
                      </a:solidFill>
                      <a:prstDash val="solid"/>
                      <a:round/>
                      <a:headEnd type="none" w="med" len="med"/>
                      <a:tailEnd type="none" w="med" len="med"/>
                    </a:lnB>
                  </a:tcPr>
                </a:tc>
                <a:tc>
                  <a:txBody>
                    <a:bodyPr/>
                    <a:lstStyle/>
                    <a:p>
                      <a:endParaRPr lang="en-US">
                        <a:cs typeface="B Nazanin" pitchFamily="2" charset="-78"/>
                      </a:endParaRPr>
                    </a:p>
                  </a:txBody>
                  <a:tcPr>
                    <a:lnB w="12700" cap="flat" cmpd="sng" algn="ctr">
                      <a:solidFill>
                        <a:schemeClr val="tx1"/>
                      </a:solidFill>
                      <a:prstDash val="solid"/>
                      <a:round/>
                      <a:headEnd type="none" w="med" len="med"/>
                      <a:tailEnd type="none" w="med" len="med"/>
                    </a:lnB>
                  </a:tcPr>
                </a:tc>
                <a:tc>
                  <a:txBody>
                    <a:bodyPr/>
                    <a:lstStyle/>
                    <a:p>
                      <a:endParaRPr lang="en-US" dirty="0">
                        <a:cs typeface="B Nazanin" pitchFamily="2" charset="-78"/>
                      </a:endParaRPr>
                    </a:p>
                  </a:txBody>
                  <a:tcPr>
                    <a:lnB w="12700" cap="flat" cmpd="sng" algn="ctr">
                      <a:solidFill>
                        <a:schemeClr val="tx1"/>
                      </a:solidFill>
                      <a:prstDash val="solid"/>
                      <a:round/>
                      <a:headEnd type="none" w="med" len="med"/>
                      <a:tailEnd type="none" w="med" len="med"/>
                    </a:lnB>
                  </a:tcPr>
                </a:tc>
                <a:tc>
                  <a:txBody>
                    <a:bodyPr/>
                    <a:lstStyle/>
                    <a:p>
                      <a:endParaRPr lang="en-US" dirty="0">
                        <a:cs typeface="B Nazanin" pitchFamily="2" charset="-7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cs typeface="B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cs typeface="B Nazanin" pitchFamily="2" charset="-7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en-US">
                        <a:cs typeface="B Nazanin" pitchFamily="2" charset="-78"/>
                      </a:endParaRPr>
                    </a:p>
                  </a:txBody>
                  <a:tcPr>
                    <a:lnB w="12700" cap="flat" cmpd="sng" algn="ctr">
                      <a:solidFill>
                        <a:schemeClr val="tx1"/>
                      </a:solidFill>
                      <a:prstDash val="solid"/>
                      <a:round/>
                      <a:headEnd type="none" w="med" len="med"/>
                      <a:tailEnd type="none" w="med" len="med"/>
                    </a:lnB>
                  </a:tcPr>
                </a:tc>
                <a:tc>
                  <a:txBody>
                    <a:bodyPr/>
                    <a:lstStyle/>
                    <a:p>
                      <a:endParaRPr lang="en-US" dirty="0">
                        <a:cs typeface="B Nazanin" pitchFamily="2" charset="-78"/>
                      </a:endParaRPr>
                    </a:p>
                  </a:txBody>
                  <a:tcPr>
                    <a:lnB w="12700" cap="flat" cmpd="sng" algn="ctr">
                      <a:solidFill>
                        <a:schemeClr val="tx1"/>
                      </a:solidFill>
                      <a:prstDash val="solid"/>
                      <a:round/>
                      <a:headEnd type="none" w="med" len="med"/>
                      <a:tailEnd type="none" w="med" len="med"/>
                    </a:lnB>
                  </a:tcPr>
                </a:tc>
                <a:tc>
                  <a:txBody>
                    <a:bodyPr/>
                    <a:lstStyle/>
                    <a:p>
                      <a:endParaRPr lang="en-US" dirty="0">
                        <a:cs typeface="B Nazanin" pitchFamily="2" charset="-78"/>
                      </a:endParaRPr>
                    </a:p>
                  </a:txBody>
                  <a:tcPr>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152400" y="4191000"/>
          <a:ext cx="8763000" cy="1981200"/>
        </p:xfrm>
        <a:graphic>
          <a:graphicData uri="http://schemas.openxmlformats.org/drawingml/2006/table">
            <a:tbl>
              <a:tblPr/>
              <a:tblGrid>
                <a:gridCol w="8763000"/>
              </a:tblGrid>
              <a:tr h="1981200">
                <a:tc>
                  <a:txBody>
                    <a:bodyPr/>
                    <a:lstStyle/>
                    <a:p>
                      <a:pPr algn="r"/>
                      <a:endParaRPr lang="fa-IR" b="1" dirty="0" smtClean="0">
                        <a:cs typeface="B Nazanin" pitchFamily="2" charset="-78"/>
                      </a:endParaRPr>
                    </a:p>
                    <a:p>
                      <a:pPr algn="r"/>
                      <a:r>
                        <a:rPr lang="fa-IR" b="1" dirty="0" smtClean="0">
                          <a:cs typeface="B Nazanin" pitchFamily="2" charset="-78"/>
                        </a:rPr>
                        <a:t>توضیحات</a:t>
                      </a:r>
                      <a:r>
                        <a:rPr lang="fa-IR" b="1" baseline="0" dirty="0" smtClean="0">
                          <a:cs typeface="B Nazanin" pitchFamily="2" charset="-78"/>
                        </a:rPr>
                        <a:t> </a:t>
                      </a:r>
                    </a:p>
                    <a:p>
                      <a:pPr algn="r"/>
                      <a:r>
                        <a:rPr lang="fa-IR" b="1" baseline="0" dirty="0" smtClean="0">
                          <a:cs typeface="B Nazanin" pitchFamily="2" charset="-78"/>
                        </a:rPr>
                        <a:t>نام و امضای انباردار                                 نام و امضای سرپرست انبار              شماره و تاریخ سند حسابداری : </a:t>
                      </a:r>
                    </a:p>
                    <a:p>
                      <a:pPr algn="r"/>
                      <a:r>
                        <a:rPr lang="fa-IR" b="1" baseline="0" dirty="0" smtClean="0">
                          <a:cs typeface="B Nazanin" pitchFamily="2" charset="-78"/>
                        </a:rPr>
                        <a:t>نام و امضای تحویل گیرنده                                                                             نام و امضای حسابدار </a:t>
                      </a:r>
                    </a:p>
                    <a:p>
                      <a:pPr algn="r"/>
                      <a:r>
                        <a:rPr lang="fa-IR" b="1" baseline="0" dirty="0" smtClean="0">
                          <a:cs typeface="B Nazanin" pitchFamily="2" charset="-78"/>
                        </a:rPr>
                        <a:t>در کارت انبار ثبت گردید                                                                               در کارت حسابداری انبار ثبت گردید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10" name="Straight Connector 9"/>
          <p:cNvCxnSpPr/>
          <p:nvPr/>
        </p:nvCxnSpPr>
        <p:spPr>
          <a:xfrm rot="5400000">
            <a:off x="5154613" y="5054600"/>
            <a:ext cx="17287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336800" y="5054600"/>
            <a:ext cx="17287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Left Arrow 6"/>
          <p:cNvSpPr/>
          <p:nvPr/>
        </p:nvSpPr>
        <p:spPr>
          <a:xfrm>
            <a:off x="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534400" cy="6858000"/>
          </a:xfrm>
        </p:spPr>
        <p:txBody>
          <a:bodyPr>
            <a:normAutofit/>
          </a:bodyPr>
          <a:lstStyle/>
          <a:p>
            <a:pPr marL="0" indent="0" algn="r">
              <a:spcBef>
                <a:spcPct val="0"/>
              </a:spcBef>
              <a:buClrTx/>
              <a:buSzTx/>
              <a:buFont typeface="Wingdings 3"/>
              <a:buNone/>
              <a:defRPr/>
            </a:pPr>
            <a:endParaRPr lang="fa-IR" sz="2400" dirty="0" smtClean="0">
              <a:solidFill>
                <a:srgbClr val="66FF33"/>
              </a:solidFill>
              <a:latin typeface="Arial" pitchFamily="34" charset="0"/>
              <a:ea typeface="Times New Roman" pitchFamily="18" charset="0"/>
            </a:endParaRPr>
          </a:p>
          <a:p>
            <a:pPr marL="0" indent="0" algn="r">
              <a:spcBef>
                <a:spcPct val="0"/>
              </a:spcBef>
              <a:buClrTx/>
              <a:buSzTx/>
              <a:buFont typeface="Wingdings 3"/>
              <a:buNone/>
              <a:defRPr/>
            </a:pPr>
            <a:r>
              <a:rPr lang="fa-IR" sz="3200" b="1" dirty="0" smtClean="0">
                <a:solidFill>
                  <a:srgbClr val="7030A0"/>
                </a:solidFill>
                <a:latin typeface="Arial" pitchFamily="34" charset="0"/>
                <a:ea typeface="Times New Roman" pitchFamily="18" charset="0"/>
                <a:cs typeface="B Nazanin" pitchFamily="2" charset="-78"/>
              </a:rPr>
              <a:t>                         رسید انبار مستقیم :</a:t>
            </a:r>
          </a:p>
          <a:p>
            <a:pPr marL="0" indent="0" algn="r">
              <a:spcBef>
                <a:spcPct val="0"/>
              </a:spcBef>
              <a:buClrTx/>
              <a:buSzTx/>
              <a:buFont typeface="Wingdings 3"/>
              <a:buNone/>
              <a:defRPr/>
            </a:pPr>
            <a:endParaRPr lang="fa-IR" sz="2400" dirty="0" smtClean="0">
              <a:solidFill>
                <a:srgbClr val="66FF33"/>
              </a:solidFill>
              <a:latin typeface="Arial" pitchFamily="34" charset="0"/>
            </a:endParaRPr>
          </a:p>
          <a:p>
            <a:pPr marL="0" indent="0" algn="r">
              <a:spcBef>
                <a:spcPct val="0"/>
              </a:spcBef>
              <a:buClrTx/>
              <a:buSzTx/>
              <a:buFont typeface="Wingdings 3"/>
              <a:buNone/>
              <a:defRPr/>
            </a:pPr>
            <a:r>
              <a:rPr lang="fa-IR" sz="2400" b="1" dirty="0" smtClean="0">
                <a:latin typeface="Arial" pitchFamily="34" charset="0"/>
                <a:ea typeface="Times New Roman" pitchFamily="18" charset="0"/>
              </a:rPr>
              <a:t>در مواقعی که جنس خریداری شده بدون ورود به انبار به مکان مورد استفاده ارسال می گردد از فرم رسید مستقیم انبار استفاده می شود . که در 5 نسخه توسط انباردار صادر و به صورت زیر توزیع می گردد :(مثل مصالح ساختمانی) . </a:t>
            </a:r>
          </a:p>
          <a:p>
            <a:pPr marL="365760" indent="-256032" algn="r" eaLnBrk="1" fontAlgn="auto" hangingPunct="1">
              <a:spcAft>
                <a:spcPts val="0"/>
              </a:spcAft>
              <a:buFont typeface="Wingdings 3"/>
              <a:buNone/>
              <a:defRPr/>
            </a:pPr>
            <a:endParaRPr lang="fa-IR" sz="2400" b="1" dirty="0" smtClean="0"/>
          </a:p>
          <a:p>
            <a:pPr marL="365760" indent="-256032" algn="r" eaLnBrk="1" fontAlgn="auto" hangingPunct="1">
              <a:spcAft>
                <a:spcPts val="0"/>
              </a:spcAft>
              <a:buFont typeface="Arial" charset="0"/>
              <a:buChar char="•"/>
              <a:defRPr/>
            </a:pPr>
            <a:r>
              <a:rPr lang="fa-IR" sz="2400" b="1" dirty="0" smtClean="0"/>
              <a:t>* نسخ 1 و2 به واحد حسابداری .</a:t>
            </a:r>
          </a:p>
          <a:p>
            <a:pPr marL="365760" indent="-256032" algn="r" eaLnBrk="1" fontAlgn="auto" hangingPunct="1">
              <a:spcAft>
                <a:spcPts val="0"/>
              </a:spcAft>
              <a:buFont typeface="Arial" charset="0"/>
              <a:buChar char="•"/>
              <a:defRPr/>
            </a:pPr>
            <a:endParaRPr lang="fa-IR" sz="2400" b="1" dirty="0" smtClean="0"/>
          </a:p>
          <a:p>
            <a:pPr marL="365760" indent="-256032" algn="r" eaLnBrk="1" fontAlgn="auto" hangingPunct="1">
              <a:spcAft>
                <a:spcPts val="0"/>
              </a:spcAft>
              <a:buFont typeface="Arial" charset="0"/>
              <a:buChar char="•"/>
              <a:defRPr/>
            </a:pPr>
            <a:r>
              <a:rPr lang="fa-IR" sz="2400" b="1" dirty="0" smtClean="0"/>
              <a:t>* نسخه 3 به واحد تدارکات . </a:t>
            </a:r>
          </a:p>
          <a:p>
            <a:pPr marL="365760" indent="-256032" algn="r" eaLnBrk="1" fontAlgn="auto" hangingPunct="1">
              <a:spcAft>
                <a:spcPts val="0"/>
              </a:spcAft>
              <a:buFont typeface="Arial" charset="0"/>
              <a:buChar char="•"/>
              <a:defRPr/>
            </a:pPr>
            <a:endParaRPr lang="fa-IR" sz="2400" b="1" dirty="0" smtClean="0"/>
          </a:p>
          <a:p>
            <a:pPr marL="365760" indent="-256032" algn="r" eaLnBrk="1" fontAlgn="auto" hangingPunct="1">
              <a:spcAft>
                <a:spcPts val="0"/>
              </a:spcAft>
              <a:buFont typeface="Arial" charset="0"/>
              <a:buChar char="•"/>
              <a:defRPr/>
            </a:pPr>
            <a:r>
              <a:rPr lang="fa-IR" sz="2400" b="1" dirty="0" smtClean="0"/>
              <a:t>* نسخه 4 در انبار بایگانی .</a:t>
            </a:r>
          </a:p>
          <a:p>
            <a:pPr marL="365760" indent="-256032" algn="r" eaLnBrk="1" fontAlgn="auto" hangingPunct="1">
              <a:spcAft>
                <a:spcPts val="0"/>
              </a:spcAft>
              <a:buFont typeface="Wingdings 3"/>
              <a:buNone/>
              <a:defRPr/>
            </a:pPr>
            <a:endParaRPr lang="fa-IR" sz="2400" b="1" dirty="0" smtClean="0"/>
          </a:p>
          <a:p>
            <a:pPr marL="365760" indent="-256032" algn="r" eaLnBrk="1" fontAlgn="auto" hangingPunct="1">
              <a:spcAft>
                <a:spcPts val="0"/>
              </a:spcAft>
              <a:buFont typeface="Wingdings 3"/>
              <a:buNone/>
              <a:defRPr/>
            </a:pPr>
            <a:r>
              <a:rPr lang="fa-IR" sz="2400" b="1" dirty="0" smtClean="0"/>
              <a:t>* نسخه 5 به تحویل دهنده کالا </a:t>
            </a:r>
            <a:r>
              <a:rPr lang="fa-IR" sz="2400" b="1" dirty="0" smtClean="0"/>
              <a:t>.</a:t>
            </a:r>
            <a:endParaRPr lang="fa-IR" sz="2400" b="1" dirty="0" smtClean="0"/>
          </a:p>
        </p:txBody>
      </p:sp>
      <p:sp>
        <p:nvSpPr>
          <p:cNvPr id="4" name="Left Arrow 3"/>
          <p:cNvSpPr/>
          <p:nvPr/>
        </p:nvSpPr>
        <p:spPr>
          <a:xfrm>
            <a:off x="38100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43000" y="152401"/>
            <a:ext cx="7543800" cy="838199"/>
          </a:xfrm>
        </p:spPr>
        <p:txBody>
          <a:bodyPr>
            <a:normAutofit/>
          </a:bodyPr>
          <a:lstStyle/>
          <a:p>
            <a:pPr algn="r"/>
            <a:r>
              <a:rPr lang="fa-IR" sz="3600" b="1" dirty="0" smtClean="0">
                <a:solidFill>
                  <a:srgbClr val="000099"/>
                </a:solidFill>
                <a:cs typeface="B Traffic" pitchFamily="2" charset="-78"/>
              </a:rPr>
              <a:t>                                  تعریف </a:t>
            </a:r>
            <a:r>
              <a:rPr lang="fa-IR" sz="3600" b="1" dirty="0">
                <a:solidFill>
                  <a:srgbClr val="000099"/>
                </a:solidFill>
                <a:cs typeface="B Traffic" pitchFamily="2" charset="-78"/>
              </a:rPr>
              <a:t>انبار:</a:t>
            </a:r>
            <a:endParaRPr lang="en-US" sz="3600" b="1" dirty="0">
              <a:solidFill>
                <a:srgbClr val="000099"/>
              </a:solidFill>
              <a:cs typeface="B Traffic" pitchFamily="2" charset="-78"/>
            </a:endParaRPr>
          </a:p>
        </p:txBody>
      </p:sp>
      <p:sp>
        <p:nvSpPr>
          <p:cNvPr id="5123" name="Rectangle 3"/>
          <p:cNvSpPr>
            <a:spLocks noGrp="1" noChangeArrowheads="1"/>
          </p:cNvSpPr>
          <p:nvPr>
            <p:ph idx="1"/>
          </p:nvPr>
        </p:nvSpPr>
        <p:spPr>
          <a:xfrm>
            <a:off x="468313" y="1066800"/>
            <a:ext cx="8229600" cy="2867025"/>
          </a:xfrm>
        </p:spPr>
        <p:txBody>
          <a:bodyPr/>
          <a:lstStyle/>
          <a:p>
            <a:r>
              <a:rPr lang="fa-IR" sz="2400" b="1" dirty="0">
                <a:cs typeface="B Traffic" pitchFamily="2" charset="-78"/>
              </a:rPr>
              <a:t>انبار محل و فضایی است که یک یا چند نوع </a:t>
            </a:r>
            <a:r>
              <a:rPr lang="fa-IR" sz="2400" b="1" dirty="0" smtClean="0">
                <a:cs typeface="B Traffic" pitchFamily="2" charset="-78"/>
              </a:rPr>
              <a:t>کالای بازرگانی، صنعتی، مواد </a:t>
            </a:r>
            <a:r>
              <a:rPr lang="fa-IR" sz="2400" b="1" dirty="0">
                <a:cs typeface="B Traffic" pitchFamily="2" charset="-78"/>
              </a:rPr>
              <a:t>اولیه و یا فرآورده های مختلف درآن نگهداری می شود که بر اساس یک سیستم صحیح طبقه بندی و تنظیم می گردد.</a:t>
            </a:r>
            <a:endParaRPr lang="en-US" sz="2400" b="1" dirty="0">
              <a:solidFill>
                <a:srgbClr val="000099"/>
              </a:solidFill>
              <a:cs typeface="B Traffic" pitchFamily="2" charset="-78"/>
            </a:endParaRPr>
          </a:p>
        </p:txBody>
      </p:sp>
      <p:sp>
        <p:nvSpPr>
          <p:cNvPr id="5125" name="Text Box 5"/>
          <p:cNvSpPr txBox="1">
            <a:spLocks noChangeArrowheads="1"/>
          </p:cNvSpPr>
          <p:nvPr/>
        </p:nvSpPr>
        <p:spPr bwMode="auto">
          <a:xfrm>
            <a:off x="539750" y="3429000"/>
            <a:ext cx="8064500" cy="1066800"/>
          </a:xfrm>
          <a:prstGeom prst="rect">
            <a:avLst/>
          </a:prstGeom>
          <a:noFill/>
          <a:ln w="9525">
            <a:noFill/>
            <a:miter lim="800000"/>
            <a:headEnd/>
            <a:tailEnd/>
          </a:ln>
          <a:effectLst/>
        </p:spPr>
        <p:txBody>
          <a:bodyPr>
            <a:spAutoFit/>
          </a:bodyPr>
          <a:lstStyle/>
          <a:p>
            <a:pPr algn="r" rtl="0" eaLnBrk="0" hangingPunct="0">
              <a:spcBef>
                <a:spcPct val="50000"/>
              </a:spcBef>
            </a:pPr>
            <a:r>
              <a:rPr lang="fa-IR" sz="2800" b="1" dirty="0">
                <a:solidFill>
                  <a:srgbClr val="000099"/>
                </a:solidFill>
                <a:cs typeface="B Traffic" pitchFamily="2" charset="-78"/>
              </a:rPr>
              <a:t>کلید واژه ها:</a:t>
            </a:r>
            <a:endParaRPr lang="en-US" sz="2800" b="1" dirty="0">
              <a:ea typeface="Arial Unicode MS" pitchFamily="34" charset="-128"/>
              <a:cs typeface="B Traffic" pitchFamily="2" charset="-78"/>
            </a:endParaRPr>
          </a:p>
          <a:p>
            <a:pPr algn="r" rtl="0" eaLnBrk="0" hangingPunct="0">
              <a:spcBef>
                <a:spcPct val="50000"/>
              </a:spcBef>
            </a:pPr>
            <a:r>
              <a:rPr lang="fa-IR" sz="2400" b="1" dirty="0" smtClean="0">
                <a:ea typeface="Arial Unicode MS" pitchFamily="34" charset="-128"/>
                <a:cs typeface="B Traffic" pitchFamily="2" charset="-78"/>
              </a:rPr>
              <a:t>1- </a:t>
            </a:r>
            <a:r>
              <a:rPr lang="fa-IR" sz="2400" b="1" dirty="0">
                <a:ea typeface="Arial Unicode MS" pitchFamily="34" charset="-128"/>
                <a:cs typeface="B Traffic" pitchFamily="2" charset="-78"/>
              </a:rPr>
              <a:t>نگهداری                            </a:t>
            </a:r>
            <a:r>
              <a:rPr lang="fa-IR" sz="2400" b="1" dirty="0" smtClean="0">
                <a:ea typeface="Arial Unicode MS" pitchFamily="34" charset="-128"/>
                <a:cs typeface="B Traffic" pitchFamily="2" charset="-78"/>
              </a:rPr>
              <a:t>                </a:t>
            </a:r>
            <a:r>
              <a:rPr lang="fa-IR" sz="2400" b="1" dirty="0">
                <a:ea typeface="Arial Unicode MS" pitchFamily="34" charset="-128"/>
                <a:cs typeface="B Traffic" pitchFamily="2" charset="-78"/>
              </a:rPr>
              <a:t>2- طبقه </a:t>
            </a:r>
            <a:r>
              <a:rPr lang="fa-IR" sz="2400" b="1" dirty="0" smtClean="0">
                <a:ea typeface="Arial Unicode MS" pitchFamily="34" charset="-128"/>
                <a:cs typeface="B Traffic" pitchFamily="2" charset="-78"/>
              </a:rPr>
              <a:t>بندی          </a:t>
            </a:r>
            <a:endParaRPr lang="en-US" sz="2400" b="1" dirty="0">
              <a:ea typeface="Arial Unicode MS" pitchFamily="34" charset="-128"/>
              <a:cs typeface="B Traffic" pitchFamily="2" charset="-78"/>
            </a:endParaRPr>
          </a:p>
        </p:txBody>
      </p:sp>
      <p:sp>
        <p:nvSpPr>
          <p:cNvPr id="5127" name="Line 7"/>
          <p:cNvSpPr>
            <a:spLocks noChangeShapeType="1"/>
          </p:cNvSpPr>
          <p:nvPr/>
        </p:nvSpPr>
        <p:spPr bwMode="auto">
          <a:xfrm>
            <a:off x="4787900" y="4652963"/>
            <a:ext cx="0" cy="1728787"/>
          </a:xfrm>
          <a:prstGeom prst="line">
            <a:avLst/>
          </a:prstGeom>
          <a:noFill/>
          <a:ln w="9525">
            <a:solidFill>
              <a:schemeClr val="tx1"/>
            </a:solidFill>
            <a:round/>
            <a:headEnd/>
            <a:tailEnd/>
          </a:ln>
          <a:effectLst/>
        </p:spPr>
        <p:txBody>
          <a:bodyPr/>
          <a:lstStyle/>
          <a:p>
            <a:endParaRPr lang="fa-IR"/>
          </a:p>
        </p:txBody>
      </p:sp>
      <p:sp>
        <p:nvSpPr>
          <p:cNvPr id="5128" name="Text Box 8"/>
          <p:cNvSpPr txBox="1">
            <a:spLocks noChangeArrowheads="1"/>
          </p:cNvSpPr>
          <p:nvPr/>
        </p:nvSpPr>
        <p:spPr bwMode="auto">
          <a:xfrm>
            <a:off x="4932363" y="5013325"/>
            <a:ext cx="3906837" cy="707886"/>
          </a:xfrm>
          <a:prstGeom prst="rect">
            <a:avLst/>
          </a:prstGeom>
          <a:noFill/>
          <a:ln w="9525">
            <a:noFill/>
            <a:miter lim="800000"/>
            <a:headEnd/>
            <a:tailEnd/>
          </a:ln>
          <a:effectLst/>
        </p:spPr>
        <p:txBody>
          <a:bodyPr wrap="square">
            <a:spAutoFit/>
          </a:bodyPr>
          <a:lstStyle/>
          <a:p>
            <a:pPr rtl="0" eaLnBrk="0" hangingPunct="0">
              <a:spcBef>
                <a:spcPct val="50000"/>
              </a:spcBef>
            </a:pPr>
            <a:r>
              <a:rPr lang="fa-IR" sz="2000" b="1" dirty="0">
                <a:ea typeface="Arial Unicode MS" pitchFamily="34" charset="-128"/>
                <a:cs typeface="B Traffic" pitchFamily="2" charset="-78"/>
              </a:rPr>
              <a:t>نگهداری،یعنی حفظ و حراست </a:t>
            </a:r>
            <a:r>
              <a:rPr lang="fa-IR" sz="2000" b="1" dirty="0" smtClean="0">
                <a:ea typeface="Arial Unicode MS" pitchFamily="34" charset="-128"/>
                <a:cs typeface="B Traffic" pitchFamily="2" charset="-78"/>
              </a:rPr>
              <a:t>با     </a:t>
            </a:r>
            <a:r>
              <a:rPr lang="fa-IR" sz="2000" b="1" dirty="0">
                <a:ea typeface="Arial Unicode MS" pitchFamily="34" charset="-128"/>
                <a:cs typeface="B Traffic" pitchFamily="2" charset="-78"/>
              </a:rPr>
              <a:t>رعایت اصول ایمنی </a:t>
            </a:r>
            <a:r>
              <a:rPr lang="fa-IR" sz="2000" b="1" dirty="0" smtClean="0">
                <a:ea typeface="Arial Unicode MS" pitchFamily="34" charset="-128"/>
                <a:cs typeface="B Traffic" pitchFamily="2" charset="-78"/>
              </a:rPr>
              <a:t>استاندارد </a:t>
            </a:r>
            <a:r>
              <a:rPr lang="fa-IR" sz="2000" b="1" dirty="0">
                <a:ea typeface="Arial Unicode MS" pitchFamily="34" charset="-128"/>
                <a:cs typeface="B Traffic" pitchFamily="2" charset="-78"/>
              </a:rPr>
              <a:t>شده</a:t>
            </a:r>
            <a:endParaRPr lang="en-US" sz="2000" b="1" dirty="0">
              <a:ea typeface="Arial Unicode MS" pitchFamily="34" charset="-128"/>
              <a:cs typeface="B Traffic" pitchFamily="2" charset="-78"/>
            </a:endParaRPr>
          </a:p>
        </p:txBody>
      </p:sp>
      <p:sp>
        <p:nvSpPr>
          <p:cNvPr id="5129" name="Text Box 9"/>
          <p:cNvSpPr txBox="1">
            <a:spLocks noChangeArrowheads="1"/>
          </p:cNvSpPr>
          <p:nvPr/>
        </p:nvSpPr>
        <p:spPr bwMode="auto">
          <a:xfrm>
            <a:off x="457200" y="5013325"/>
            <a:ext cx="4330700" cy="707886"/>
          </a:xfrm>
          <a:prstGeom prst="rect">
            <a:avLst/>
          </a:prstGeom>
          <a:noFill/>
          <a:ln w="9525">
            <a:noFill/>
            <a:miter lim="800000"/>
            <a:headEnd/>
            <a:tailEnd/>
          </a:ln>
          <a:effectLst/>
        </p:spPr>
        <p:txBody>
          <a:bodyPr wrap="square">
            <a:spAutoFit/>
          </a:bodyPr>
          <a:lstStyle/>
          <a:p>
            <a:pPr rtl="0" eaLnBrk="0" hangingPunct="0">
              <a:spcBef>
                <a:spcPct val="50000"/>
              </a:spcBef>
            </a:pPr>
            <a:r>
              <a:rPr lang="fa-IR" sz="2000" b="1" dirty="0">
                <a:ea typeface="Arial Unicode MS" pitchFamily="34" charset="-128"/>
                <a:cs typeface="B Traffic" pitchFamily="2" charset="-78"/>
              </a:rPr>
              <a:t>طبقه بندی یعنی کد گذاری بر اساس استانداردهای پذیرفته </a:t>
            </a:r>
            <a:r>
              <a:rPr lang="fa-IR" sz="2000" b="1" dirty="0" smtClean="0">
                <a:ea typeface="Arial Unicode MS" pitchFamily="34" charset="-128"/>
                <a:cs typeface="B Traffic" pitchFamily="2" charset="-78"/>
              </a:rPr>
              <a:t>شده           </a:t>
            </a:r>
            <a:endParaRPr lang="en-US" sz="2000" b="1" dirty="0">
              <a:ea typeface="Arial Unicode MS" pitchFamily="34" charset="-128"/>
              <a:cs typeface="B Traffic" pitchFamily="2" charset="-78"/>
            </a:endParaRPr>
          </a:p>
        </p:txBody>
      </p:sp>
      <p:sp>
        <p:nvSpPr>
          <p:cNvPr id="8" name="Left Arrow 7"/>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par>
                                <p:cTn id="13" presetID="22" presetClass="entr" presetSubtype="4" fill="hold" grpId="0" nodeType="withEffect">
                                  <p:stCondLst>
                                    <p:cond delay="3000"/>
                                  </p:stCondLst>
                                  <p:childTnLst>
                                    <p:set>
                                      <p:cBhvr>
                                        <p:cTn id="14" dur="1" fill="hold">
                                          <p:stCondLst>
                                            <p:cond delay="0"/>
                                          </p:stCondLst>
                                        </p:cTn>
                                        <p:tgtEl>
                                          <p:spTgt spid="5127"/>
                                        </p:tgtEl>
                                        <p:attrNameLst>
                                          <p:attrName>style.visibility</p:attrName>
                                        </p:attrNameLst>
                                      </p:cBhvr>
                                      <p:to>
                                        <p:strVal val="visible"/>
                                      </p:to>
                                    </p:set>
                                    <p:animEffect transition="in" filter="wipe(down)">
                                      <p:cBhvr>
                                        <p:cTn id="15" dur="500"/>
                                        <p:tgtEl>
                                          <p:spTgt spid="5127"/>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123">
                                            <p:txEl>
                                              <p:pRg st="0" end="0"/>
                                            </p:txEl>
                                          </p:spTgt>
                                        </p:tgtEl>
                                        <p:attrNameLst>
                                          <p:attrName>style.visibility</p:attrName>
                                        </p:attrNameLst>
                                      </p:cBhvr>
                                      <p:to>
                                        <p:strVal val="visible"/>
                                      </p:to>
                                    </p:set>
                                    <p:anim calcmode="lin" valueType="num">
                                      <p:cBhvr additive="base">
                                        <p:cTn id="20"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125">
                                            <p:txEl>
                                              <p:pRg st="0" end="0"/>
                                            </p:txEl>
                                          </p:spTgt>
                                        </p:tgtEl>
                                        <p:attrNameLst>
                                          <p:attrName>style.visibility</p:attrName>
                                        </p:attrNameLst>
                                      </p:cBhvr>
                                      <p:to>
                                        <p:strVal val="visible"/>
                                      </p:to>
                                    </p:set>
                                    <p:anim calcmode="lin" valueType="num">
                                      <p:cBhvr additive="base">
                                        <p:cTn id="26" dur="500" fill="hold"/>
                                        <p:tgtEl>
                                          <p:spTgt spid="512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1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125">
                                            <p:txEl>
                                              <p:pRg st="1" end="1"/>
                                            </p:txEl>
                                          </p:spTgt>
                                        </p:tgtEl>
                                        <p:attrNameLst>
                                          <p:attrName>style.visibility</p:attrName>
                                        </p:attrNameLst>
                                      </p:cBhvr>
                                      <p:to>
                                        <p:strVal val="visible"/>
                                      </p:to>
                                    </p:set>
                                    <p:anim calcmode="lin" valueType="num">
                                      <p:cBhvr additive="base">
                                        <p:cTn id="32" dur="500" fill="hold"/>
                                        <p:tgtEl>
                                          <p:spTgt spid="5125">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1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128">
                                            <p:txEl>
                                              <p:pRg st="0" end="0"/>
                                            </p:txEl>
                                          </p:spTgt>
                                        </p:tgtEl>
                                        <p:attrNameLst>
                                          <p:attrName>style.visibility</p:attrName>
                                        </p:attrNameLst>
                                      </p:cBhvr>
                                      <p:to>
                                        <p:strVal val="visible"/>
                                      </p:to>
                                    </p:set>
                                    <p:anim calcmode="lin" valueType="num">
                                      <p:cBhvr additive="base">
                                        <p:cTn id="38" dur="500" fill="hold"/>
                                        <p:tgtEl>
                                          <p:spTgt spid="5128">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1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5129">
                                            <p:txEl>
                                              <p:pRg st="0" end="0"/>
                                            </p:txEl>
                                          </p:spTgt>
                                        </p:tgtEl>
                                        <p:attrNameLst>
                                          <p:attrName>style.visibility</p:attrName>
                                        </p:attrNameLst>
                                      </p:cBhvr>
                                      <p:to>
                                        <p:strVal val="visible"/>
                                      </p:to>
                                    </p:set>
                                    <p:anim calcmode="lin" valueType="num">
                                      <p:cBhvr additive="base">
                                        <p:cTn id="44" dur="500" fill="hold"/>
                                        <p:tgtEl>
                                          <p:spTgt spid="5129">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12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5125" grpId="0" build="p"/>
      <p:bldP spid="5127" grpId="0" animBg="1"/>
      <p:bldP spid="5128" grpId="0" build="p"/>
      <p:bldP spid="512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52400"/>
          <a:ext cx="8534400" cy="5943601"/>
        </p:xfrm>
        <a:graphic>
          <a:graphicData uri="http://schemas.openxmlformats.org/drawingml/2006/table">
            <a:tbl>
              <a:tblPr firstRow="1" bandRow="1">
                <a:tableStyleId>{5940675A-B579-460E-94D1-54222C63F5DA}</a:tableStyleId>
              </a:tblPr>
              <a:tblGrid>
                <a:gridCol w="1280160"/>
                <a:gridCol w="853440"/>
                <a:gridCol w="1066800"/>
                <a:gridCol w="568960"/>
                <a:gridCol w="1706880"/>
                <a:gridCol w="924560"/>
                <a:gridCol w="1564640"/>
                <a:gridCol w="568960"/>
              </a:tblGrid>
              <a:tr h="1784367">
                <a:tc gridSpan="8">
                  <a:txBody>
                    <a:bodyPr/>
                    <a:lstStyle/>
                    <a:p>
                      <a:pPr algn="ctr"/>
                      <a:r>
                        <a:rPr lang="fa-IR" dirty="0" smtClean="0"/>
                        <a:t>رسید انبار مستقیم</a:t>
                      </a:r>
                    </a:p>
                    <a:p>
                      <a:pPr algn="ctr"/>
                      <a:r>
                        <a:rPr lang="fa-IR" dirty="0" smtClean="0"/>
                        <a:t>قسمت</a:t>
                      </a:r>
                      <a:r>
                        <a:rPr lang="fa-IR" baseline="0" dirty="0" smtClean="0"/>
                        <a:t> درخواست کننده :..............                                                             شماره : .................</a:t>
                      </a:r>
                    </a:p>
                    <a:p>
                      <a:pPr algn="l"/>
                      <a:r>
                        <a:rPr lang="fa-IR" baseline="0" dirty="0" smtClean="0"/>
                        <a:t>تاریخ: ....................</a:t>
                      </a:r>
                    </a:p>
                    <a:p>
                      <a:pPr algn="r"/>
                      <a:r>
                        <a:rPr lang="fa-IR" baseline="0" dirty="0" smtClean="0"/>
                        <a:t>شماره ی درخواست خرید.........................کد قسمت ..................... شماره ی دستور کار............</a:t>
                      </a:r>
                    </a:p>
                    <a:p>
                      <a:pPr algn="r"/>
                      <a:r>
                        <a:rPr lang="fa-IR" baseline="0" dirty="0" smtClean="0"/>
                        <a:t>شماره و تاریخ فاکتور فروشنده :...................                           </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r>
              <a:tr h="681184">
                <a:tc>
                  <a:txBody>
                    <a:bodyPr/>
                    <a:lstStyle/>
                    <a:p>
                      <a:pPr algn="ctr"/>
                      <a:r>
                        <a:rPr lang="fa-IR" dirty="0" smtClean="0">
                          <a:cs typeface="B Nazanin" pitchFamily="2" charset="-78"/>
                        </a:rPr>
                        <a:t>سایر اطلاعات</a:t>
                      </a:r>
                      <a:endParaRPr lang="en-US" dirty="0">
                        <a:cs typeface="B Nazanin" pitchFamily="2" charset="-78"/>
                      </a:endParaRPr>
                    </a:p>
                  </a:txBody>
                  <a:tcPr/>
                </a:tc>
                <a:tc>
                  <a:txBody>
                    <a:bodyPr/>
                    <a:lstStyle/>
                    <a:p>
                      <a:pPr algn="ctr"/>
                      <a:r>
                        <a:rPr lang="fa-IR" dirty="0" smtClean="0">
                          <a:cs typeface="B Nazanin" pitchFamily="2" charset="-78"/>
                        </a:rPr>
                        <a:t>قیمت کل</a:t>
                      </a:r>
                      <a:endParaRPr lang="en-US" dirty="0">
                        <a:cs typeface="B Nazanin" pitchFamily="2" charset="-78"/>
                      </a:endParaRPr>
                    </a:p>
                  </a:txBody>
                  <a:tcPr/>
                </a:tc>
                <a:tc>
                  <a:txBody>
                    <a:bodyPr/>
                    <a:lstStyle/>
                    <a:p>
                      <a:pPr algn="ctr"/>
                      <a:r>
                        <a:rPr lang="fa-IR" dirty="0" smtClean="0">
                          <a:cs typeface="B Nazanin" pitchFamily="2" charset="-78"/>
                        </a:rPr>
                        <a:t>قیمت واحد</a:t>
                      </a:r>
                      <a:endParaRPr lang="en-US" dirty="0">
                        <a:cs typeface="B Nazanin" pitchFamily="2" charset="-78"/>
                      </a:endParaRPr>
                    </a:p>
                  </a:txBody>
                  <a:tcPr/>
                </a:tc>
                <a:tc>
                  <a:txBody>
                    <a:bodyPr/>
                    <a:lstStyle/>
                    <a:p>
                      <a:pPr algn="ctr"/>
                      <a:r>
                        <a:rPr lang="fa-IR" dirty="0" smtClean="0">
                          <a:cs typeface="B Nazanin" pitchFamily="2" charset="-78"/>
                        </a:rPr>
                        <a:t>واحد</a:t>
                      </a:r>
                      <a:endParaRPr lang="en-US" dirty="0">
                        <a:cs typeface="B Nazanin" pitchFamily="2" charset="-78"/>
                      </a:endParaRPr>
                    </a:p>
                  </a:txBody>
                  <a:tcPr/>
                </a:tc>
                <a:tc>
                  <a:txBody>
                    <a:bodyPr/>
                    <a:lstStyle/>
                    <a:p>
                      <a:pPr algn="ctr"/>
                      <a:r>
                        <a:rPr lang="fa-IR" dirty="0" smtClean="0">
                          <a:cs typeface="B Nazanin" pitchFamily="2" charset="-78"/>
                        </a:rPr>
                        <a:t>تعداد با مقدار دریافتی </a:t>
                      </a:r>
                      <a:endParaRPr lang="en-US" dirty="0">
                        <a:cs typeface="B Nazanin" pitchFamily="2" charset="-78"/>
                      </a:endParaRPr>
                    </a:p>
                  </a:txBody>
                  <a:tcPr/>
                </a:tc>
                <a:tc>
                  <a:txBody>
                    <a:bodyPr/>
                    <a:lstStyle/>
                    <a:p>
                      <a:pPr algn="ctr"/>
                      <a:r>
                        <a:rPr lang="fa-IR" dirty="0" smtClean="0">
                          <a:cs typeface="B Nazanin" pitchFamily="2" charset="-78"/>
                        </a:rPr>
                        <a:t>کد</a:t>
                      </a:r>
                      <a:r>
                        <a:rPr lang="fa-IR" baseline="0" dirty="0" smtClean="0">
                          <a:cs typeface="B Nazanin" pitchFamily="2" charset="-78"/>
                        </a:rPr>
                        <a:t> کالا</a:t>
                      </a:r>
                      <a:endParaRPr lang="en-US" dirty="0">
                        <a:cs typeface="B Nazanin" pitchFamily="2" charset="-78"/>
                      </a:endParaRPr>
                    </a:p>
                  </a:txBody>
                  <a:tcPr/>
                </a:tc>
                <a:tc>
                  <a:txBody>
                    <a:bodyPr/>
                    <a:lstStyle/>
                    <a:p>
                      <a:pPr algn="ctr"/>
                      <a:r>
                        <a:rPr lang="fa-IR" dirty="0" smtClean="0">
                          <a:cs typeface="B Nazanin" pitchFamily="2" charset="-78"/>
                        </a:rPr>
                        <a:t>نام و مشخصات کالا</a:t>
                      </a:r>
                      <a:endParaRPr lang="en-US" dirty="0">
                        <a:cs typeface="B Nazanin" pitchFamily="2" charset="-78"/>
                      </a:endParaRPr>
                    </a:p>
                  </a:txBody>
                  <a:tcPr/>
                </a:tc>
                <a:tc>
                  <a:txBody>
                    <a:bodyPr/>
                    <a:lstStyle/>
                    <a:p>
                      <a:pPr algn="ctr"/>
                      <a:r>
                        <a:rPr lang="fa-IR" dirty="0" smtClean="0">
                          <a:cs typeface="B Nazanin" pitchFamily="2" charset="-78"/>
                        </a:rPr>
                        <a:t>ردیف</a:t>
                      </a:r>
                      <a:endParaRPr lang="en-US" dirty="0">
                        <a:cs typeface="B Nazanin" pitchFamily="2" charset="-78"/>
                      </a:endParaRPr>
                    </a:p>
                  </a:txBody>
                  <a:tcPr/>
                </a:tc>
              </a:tr>
              <a:tr h="2188098">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1289952">
                <a:tc gridSpan="8">
                  <a:txBody>
                    <a:bodyPr/>
                    <a:lstStyle/>
                    <a:p>
                      <a:pPr algn="r"/>
                      <a:r>
                        <a:rPr lang="fa-IR" dirty="0" smtClean="0"/>
                        <a:t>نا</a:t>
                      </a:r>
                      <a:r>
                        <a:rPr lang="fa-IR" dirty="0" smtClean="0">
                          <a:cs typeface="B Nazanin" pitchFamily="2" charset="-78"/>
                        </a:rPr>
                        <a:t>م و امضای دریافت کننده :                                       نام و امضای</a:t>
                      </a:r>
                      <a:r>
                        <a:rPr lang="fa-IR" baseline="0" dirty="0" smtClean="0">
                          <a:cs typeface="B Nazanin" pitchFamily="2" charset="-78"/>
                        </a:rPr>
                        <a:t> تحویل دهنده :             نام وامضای انباردار:</a:t>
                      </a:r>
                    </a:p>
                    <a:p>
                      <a:pPr algn="r"/>
                      <a:r>
                        <a:rPr lang="fa-IR" baseline="0" dirty="0" smtClean="0">
                          <a:cs typeface="B Nazanin" pitchFamily="2" charset="-78"/>
                        </a:rPr>
                        <a:t>نام وامضای تایید کننده :                                           شماره سند حسابداری :</a:t>
                      </a:r>
                    </a:p>
                    <a:p>
                      <a:pPr algn="r"/>
                      <a:r>
                        <a:rPr lang="fa-IR" baseline="0" dirty="0" smtClean="0">
                          <a:cs typeface="B Nazanin" pitchFamily="2" charset="-78"/>
                        </a:rPr>
                        <a:t>نام و امضای قیمت گذار :                                           تاریخ صدور سند :</a:t>
                      </a:r>
                      <a:r>
                        <a:rPr lang="fa-IR" baseline="0" dirty="0" smtClean="0"/>
                        <a:t> </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r>
            </a:tbl>
          </a:graphicData>
        </a:graphic>
      </p:graphicFrame>
      <p:sp>
        <p:nvSpPr>
          <p:cNvPr id="3" name="Left Arrow 2"/>
          <p:cNvSpPr/>
          <p:nvPr/>
        </p:nvSpPr>
        <p:spPr>
          <a:xfrm>
            <a:off x="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686800" cy="1066800"/>
          </a:xfrm>
        </p:spPr>
        <p:txBody>
          <a:bodyPr/>
          <a:lstStyle/>
          <a:p>
            <a:r>
              <a:rPr lang="fa-IR" dirty="0" smtClean="0">
                <a:solidFill>
                  <a:srgbClr val="00B0F0"/>
                </a:solidFill>
                <a:cs typeface="+mn-cs"/>
              </a:rPr>
              <a:t>اهميت امور دفتري در سازمان انبار </a:t>
            </a:r>
            <a:endParaRPr lang="fa-IR" dirty="0">
              <a:solidFill>
                <a:srgbClr val="00B0F0"/>
              </a:solidFill>
              <a:cs typeface="+mn-cs"/>
            </a:endParaRPr>
          </a:p>
        </p:txBody>
      </p:sp>
      <p:sp>
        <p:nvSpPr>
          <p:cNvPr id="3" name="Subtitle 2"/>
          <p:cNvSpPr>
            <a:spLocks noGrp="1"/>
          </p:cNvSpPr>
          <p:nvPr>
            <p:ph type="subTitle" idx="1"/>
          </p:nvPr>
        </p:nvSpPr>
        <p:spPr>
          <a:xfrm>
            <a:off x="0" y="1066800"/>
            <a:ext cx="8915400" cy="5791200"/>
          </a:xfrm>
        </p:spPr>
        <p:txBody>
          <a:bodyPr>
            <a:normAutofit/>
          </a:bodyPr>
          <a:lstStyle/>
          <a:p>
            <a:r>
              <a:rPr lang="fa-IR" sz="2800" b="1" dirty="0" smtClean="0">
                <a:cs typeface="B Traffic" pitchFamily="2" charset="-78"/>
              </a:rPr>
              <a:t> *</a:t>
            </a:r>
            <a:r>
              <a:rPr lang="fa-IR" sz="2800" b="1" dirty="0" smtClean="0">
                <a:solidFill>
                  <a:srgbClr val="C00000"/>
                </a:solidFill>
                <a:cs typeface="B Traffic" pitchFamily="2" charset="-78"/>
              </a:rPr>
              <a:t>فرم حواله انبار : </a:t>
            </a:r>
          </a:p>
          <a:p>
            <a:r>
              <a:rPr lang="fa-IR" sz="2800" b="1" dirty="0" smtClean="0">
                <a:cs typeface="B Traffic" pitchFamily="2" charset="-78"/>
              </a:rPr>
              <a:t>  </a:t>
            </a:r>
            <a:r>
              <a:rPr lang="fa-IR" sz="2800" b="1" dirty="0" smtClean="0">
                <a:solidFill>
                  <a:srgbClr val="002060"/>
                </a:solidFill>
                <a:cs typeface="B Traffic" pitchFamily="2" charset="-78"/>
              </a:rPr>
              <a:t>صدور كالا از انبار مستلزم صدور فرمي است كه اصطلاحا به </a:t>
            </a:r>
          </a:p>
          <a:p>
            <a:r>
              <a:rPr lang="fa-IR" sz="2800" b="1" dirty="0" smtClean="0">
                <a:solidFill>
                  <a:srgbClr val="002060"/>
                </a:solidFill>
                <a:cs typeface="B Traffic" pitchFamily="2" charset="-78"/>
              </a:rPr>
              <a:t>  </a:t>
            </a:r>
            <a:r>
              <a:rPr lang="fa-IR" sz="2800" b="1" dirty="0" smtClean="0">
                <a:solidFill>
                  <a:srgbClr val="0070C0"/>
                </a:solidFill>
                <a:cs typeface="B Traffic" pitchFamily="2" charset="-78"/>
              </a:rPr>
              <a:t>حواله انبار </a:t>
            </a:r>
            <a:r>
              <a:rPr lang="fa-IR" sz="2800" b="1" dirty="0" smtClean="0">
                <a:solidFill>
                  <a:srgbClr val="002060"/>
                </a:solidFill>
                <a:cs typeface="B Traffic" pitchFamily="2" charset="-78"/>
              </a:rPr>
              <a:t>معروف است و كه در 4 نسخه تنظيم مي شود </a:t>
            </a:r>
          </a:p>
          <a:p>
            <a:endParaRPr lang="fa-IR" sz="2800" b="1" dirty="0" smtClean="0">
              <a:solidFill>
                <a:srgbClr val="002060"/>
              </a:solidFill>
              <a:cs typeface="B Traffic" pitchFamily="2" charset="-78"/>
            </a:endParaRPr>
          </a:p>
          <a:p>
            <a:r>
              <a:rPr lang="fa-IR" sz="2800" b="1" dirty="0" smtClean="0">
                <a:solidFill>
                  <a:srgbClr val="002060"/>
                </a:solidFill>
                <a:cs typeface="B Traffic" pitchFamily="2" charset="-78"/>
              </a:rPr>
              <a:t>   كه نسخه 1و2 به همراه فرم درخواست كالا به حسابداري</a:t>
            </a:r>
          </a:p>
          <a:p>
            <a:r>
              <a:rPr lang="fa-IR" sz="2800" b="1" dirty="0" smtClean="0">
                <a:solidFill>
                  <a:srgbClr val="002060"/>
                </a:solidFill>
                <a:cs typeface="B Traffic" pitchFamily="2" charset="-78"/>
              </a:rPr>
              <a:t> ارسال شده ، و نسخه 3 همراه جنس به متقاضي  و نسخه 4 </a:t>
            </a:r>
          </a:p>
          <a:p>
            <a:r>
              <a:rPr lang="fa-IR" sz="2800" b="1" dirty="0" smtClean="0">
                <a:solidFill>
                  <a:srgbClr val="002060"/>
                </a:solidFill>
                <a:cs typeface="B Traffic" pitchFamily="2" charset="-78"/>
              </a:rPr>
              <a:t>   همراه نسخه دوم در خواست كالا در انبار بايگاني مي شود . </a:t>
            </a:r>
          </a:p>
          <a:p>
            <a:r>
              <a:rPr lang="fa-IR" sz="2800" b="1" dirty="0" smtClean="0">
                <a:solidFill>
                  <a:srgbClr val="002060"/>
                </a:solidFill>
                <a:cs typeface="B Traffic" pitchFamily="2" charset="-78"/>
              </a:rPr>
              <a:t>  که پس از در یافت فرم درخواست کالا که تایید شده باشدصادر می شود </a:t>
            </a:r>
          </a:p>
          <a:p>
            <a:r>
              <a:rPr lang="fa-IR" sz="2800" b="1" dirty="0" smtClean="0">
                <a:cs typeface="B Traffic" pitchFamily="2" charset="-78"/>
              </a:rPr>
              <a:t> </a:t>
            </a:r>
            <a:r>
              <a:rPr lang="fa-IR" sz="2800" b="1" dirty="0" smtClean="0">
                <a:solidFill>
                  <a:srgbClr val="FFFF00"/>
                </a:solidFill>
                <a:cs typeface="B Traffic" pitchFamily="2" charset="-78"/>
              </a:rPr>
              <a:t>* </a:t>
            </a:r>
            <a:r>
              <a:rPr lang="fa-IR" sz="2800" b="1" dirty="0" smtClean="0">
                <a:solidFill>
                  <a:srgbClr val="C00000"/>
                </a:solidFill>
                <a:cs typeface="B Traffic" pitchFamily="2" charset="-78"/>
              </a:rPr>
              <a:t>فرم دريافت ابزارآلات :</a:t>
            </a:r>
          </a:p>
          <a:p>
            <a:r>
              <a:rPr lang="fa-IR" sz="2800" b="1" dirty="0" smtClean="0">
                <a:cs typeface="B Traffic" pitchFamily="2" charset="-78"/>
              </a:rPr>
              <a:t> </a:t>
            </a:r>
            <a:r>
              <a:rPr lang="fa-IR" sz="2800" b="1" dirty="0" smtClean="0">
                <a:solidFill>
                  <a:srgbClr val="002060"/>
                </a:solidFill>
                <a:cs typeface="B Traffic" pitchFamily="2" charset="-78"/>
              </a:rPr>
              <a:t>براي استفاده موقت از ابزار ، فرم مذبور توسط متقاضي يا واحد مصرف کننده تكميل و به انبار ارسال مي گردد . </a:t>
            </a:r>
          </a:p>
          <a:p>
            <a:r>
              <a:rPr lang="fa-IR" sz="2800" b="1" dirty="0" smtClean="0">
                <a:solidFill>
                  <a:srgbClr val="002060"/>
                </a:solidFill>
                <a:cs typeface="B Traffic" pitchFamily="2" charset="-78"/>
              </a:rPr>
              <a:t>  </a:t>
            </a:r>
            <a:endParaRPr lang="en-US" sz="2800" b="1" dirty="0" smtClean="0">
              <a:solidFill>
                <a:srgbClr val="002060"/>
              </a:solidFill>
              <a:cs typeface="B Traffic" pitchFamily="2" charset="-78"/>
            </a:endParaRPr>
          </a:p>
          <a:p>
            <a:endParaRPr lang="en-US" sz="2800" b="1" dirty="0" smtClean="0">
              <a:cs typeface="B Traffic" pitchFamily="2" charset="-78"/>
            </a:endParaRPr>
          </a:p>
          <a:p>
            <a:endParaRPr lang="en-US" sz="2800" b="1" dirty="0" smtClean="0">
              <a:cs typeface="B Traffic" pitchFamily="2" charset="-78"/>
            </a:endParaRPr>
          </a:p>
          <a:p>
            <a:endParaRPr lang="fa-IR" sz="2800" b="1" dirty="0">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0070C0"/>
                </a:solidFill>
                <a:cs typeface="+mn-cs"/>
              </a:rPr>
              <a:t>اهميت امور دفتري در سازمان انبار </a:t>
            </a:r>
            <a:endParaRPr lang="fa-IR" dirty="0">
              <a:solidFill>
                <a:srgbClr val="0070C0"/>
              </a:solidFill>
              <a:cs typeface="+mn-cs"/>
            </a:endParaRPr>
          </a:p>
        </p:txBody>
      </p:sp>
      <p:sp>
        <p:nvSpPr>
          <p:cNvPr id="3" name="Subtitle 2"/>
          <p:cNvSpPr>
            <a:spLocks noGrp="1"/>
          </p:cNvSpPr>
          <p:nvPr>
            <p:ph type="subTitle" idx="1"/>
          </p:nvPr>
        </p:nvSpPr>
        <p:spPr>
          <a:xfrm>
            <a:off x="152400" y="1066800"/>
            <a:ext cx="8686800" cy="5791200"/>
          </a:xfrm>
        </p:spPr>
        <p:txBody>
          <a:bodyPr>
            <a:normAutofit fontScale="92500" lnSpcReduction="20000"/>
          </a:bodyPr>
          <a:lstStyle/>
          <a:p>
            <a:r>
              <a:rPr lang="fa-IR" sz="3200" b="1" dirty="0" smtClean="0">
                <a:cs typeface="B Traffic" pitchFamily="2" charset="-78"/>
              </a:rPr>
              <a:t> </a:t>
            </a:r>
          </a:p>
          <a:p>
            <a:r>
              <a:rPr lang="fa-IR" sz="3200" b="1" dirty="0" smtClean="0">
                <a:solidFill>
                  <a:srgbClr val="C00000"/>
                </a:solidFill>
                <a:cs typeface="B Traffic" pitchFamily="2" charset="-78"/>
              </a:rPr>
              <a:t> *فرم خروج كالا از موسسه </a:t>
            </a:r>
            <a:r>
              <a:rPr lang="fa-IR" sz="3200" b="1" dirty="0" smtClean="0">
                <a:solidFill>
                  <a:srgbClr val="FFFF00"/>
                </a:solidFill>
                <a:cs typeface="B Traffic" pitchFamily="2" charset="-78"/>
              </a:rPr>
              <a:t>:</a:t>
            </a:r>
          </a:p>
          <a:p>
            <a:r>
              <a:rPr lang="fa-IR" sz="3200" b="1" dirty="0" smtClean="0">
                <a:cs typeface="B Traffic" pitchFamily="2" charset="-78"/>
              </a:rPr>
              <a:t> </a:t>
            </a:r>
            <a:r>
              <a:rPr lang="fa-IR" sz="3200" b="1" dirty="0" smtClean="0">
                <a:solidFill>
                  <a:srgbClr val="002060"/>
                </a:solidFill>
                <a:cs typeface="B Traffic" pitchFamily="2" charset="-78"/>
              </a:rPr>
              <a:t>كالا ي خروجي از انبار براي استفاده مشتريان ، علاوه بر قبض انبار ، فرم يا </a:t>
            </a:r>
            <a:r>
              <a:rPr lang="fa-IR" sz="3200" b="1" dirty="0" smtClean="0">
                <a:solidFill>
                  <a:srgbClr val="002060"/>
                </a:solidFill>
                <a:cs typeface="B Traffic" pitchFamily="2" charset="-78"/>
              </a:rPr>
              <a:t> </a:t>
            </a:r>
            <a:r>
              <a:rPr lang="fa-IR" sz="3200" b="1" dirty="0" smtClean="0">
                <a:solidFill>
                  <a:srgbClr val="002060"/>
                </a:solidFill>
                <a:cs typeface="B Traffic" pitchFamily="2" charset="-78"/>
              </a:rPr>
              <a:t>پروانه خروج كالا از موسسه نيز تكميل مي شود . كه هنگام خروج بايد به </a:t>
            </a:r>
            <a:r>
              <a:rPr lang="fa-IR" sz="3200" b="1" dirty="0" smtClean="0">
                <a:solidFill>
                  <a:srgbClr val="002060"/>
                </a:solidFill>
                <a:cs typeface="B Traffic" pitchFamily="2" charset="-78"/>
              </a:rPr>
              <a:t>نگهباني </a:t>
            </a:r>
            <a:r>
              <a:rPr lang="fa-IR" sz="3200" b="1" dirty="0" smtClean="0">
                <a:solidFill>
                  <a:srgbClr val="002060"/>
                </a:solidFill>
                <a:cs typeface="B Traffic" pitchFamily="2" charset="-78"/>
              </a:rPr>
              <a:t>تحويل شود . </a:t>
            </a:r>
          </a:p>
          <a:p>
            <a:endParaRPr lang="fa-IR" sz="3200" b="1" dirty="0" smtClean="0">
              <a:solidFill>
                <a:srgbClr val="C00000"/>
              </a:solidFill>
              <a:cs typeface="B Traffic" pitchFamily="2" charset="-78"/>
            </a:endParaRPr>
          </a:p>
          <a:p>
            <a:r>
              <a:rPr lang="fa-IR" sz="3200" b="1" dirty="0" smtClean="0">
                <a:solidFill>
                  <a:srgbClr val="C00000"/>
                </a:solidFill>
                <a:cs typeface="B Traffic" pitchFamily="2" charset="-78"/>
              </a:rPr>
              <a:t> * دفتر كالا ( كاردكس انبار): </a:t>
            </a:r>
          </a:p>
          <a:p>
            <a:r>
              <a:rPr lang="fa-IR" sz="3200" b="1" dirty="0" smtClean="0">
                <a:solidFill>
                  <a:srgbClr val="FFFF00"/>
                </a:solidFill>
                <a:cs typeface="B Traffic" pitchFamily="2" charset="-78"/>
              </a:rPr>
              <a:t>  </a:t>
            </a:r>
            <a:r>
              <a:rPr lang="fa-IR" sz="3200" b="1" dirty="0" smtClean="0">
                <a:solidFill>
                  <a:srgbClr val="002060"/>
                </a:solidFill>
                <a:cs typeface="B Traffic" pitchFamily="2" charset="-78"/>
              </a:rPr>
              <a:t>به ثبت كليه اطلاعات مربوط به فعل و انفعالات كالا در انبار روي كارت به منظور آگاهي از مقدار كالاي وارده و يا صادره و موجودي و همچنين اطلاع از محل نگهداري آنها ، </a:t>
            </a:r>
            <a:r>
              <a:rPr lang="fa-IR" sz="3200" b="1" dirty="0" smtClean="0">
                <a:solidFill>
                  <a:srgbClr val="FF0000"/>
                </a:solidFill>
                <a:cs typeface="B Traffic" pitchFamily="2" charset="-78"/>
              </a:rPr>
              <a:t>سيستم كاردكس </a:t>
            </a:r>
            <a:r>
              <a:rPr lang="fa-IR" sz="3200" b="1" dirty="0" smtClean="0">
                <a:solidFill>
                  <a:srgbClr val="002060"/>
                </a:solidFill>
                <a:cs typeface="B Traffic" pitchFamily="2" charset="-78"/>
              </a:rPr>
              <a:t>گفته مي شود .  </a:t>
            </a:r>
          </a:p>
          <a:p>
            <a:r>
              <a:rPr lang="fa-IR" sz="3200" b="1" dirty="0" smtClean="0">
                <a:solidFill>
                  <a:srgbClr val="002060"/>
                </a:solidFill>
                <a:cs typeface="B Traffic" pitchFamily="2" charset="-78"/>
              </a:rPr>
              <a:t>   در بعضي از </a:t>
            </a:r>
            <a:r>
              <a:rPr lang="fa-IR" sz="3200" b="1" dirty="0" smtClean="0">
                <a:solidFill>
                  <a:srgbClr val="0070C0"/>
                </a:solidFill>
                <a:cs typeface="B Traffic" pitchFamily="2" charset="-78"/>
              </a:rPr>
              <a:t>كاردكس ها </a:t>
            </a:r>
            <a:r>
              <a:rPr lang="fa-IR" sz="3200" b="1" dirty="0" smtClean="0">
                <a:solidFill>
                  <a:srgbClr val="002060"/>
                </a:solidFill>
                <a:cs typeface="B Traffic" pitchFamily="2" charset="-78"/>
              </a:rPr>
              <a:t>” حداقل و حداكثر موجودي ، نقطه سفارش ، تاريخ  درخواست و سفارش كالا  ” و ساير اطلاعات لازم پيش بيني گرديده است . </a:t>
            </a:r>
          </a:p>
          <a:p>
            <a:endParaRPr lang="en-US" sz="3200" b="1" dirty="0" smtClean="0">
              <a:cs typeface="B Traffic" pitchFamily="2" charset="-78"/>
            </a:endParaRPr>
          </a:p>
          <a:p>
            <a:endParaRPr lang="en-US" sz="3200" b="1" dirty="0" smtClean="0">
              <a:cs typeface="B Traffic" pitchFamily="2" charset="-78"/>
            </a:endParaRPr>
          </a:p>
          <a:p>
            <a:endParaRPr lang="fa-IR" sz="3200" b="1" dirty="0">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0070C0"/>
                </a:solidFill>
                <a:cs typeface="+mn-cs"/>
              </a:rPr>
              <a:t>  اهميت امور دفتري در سازمان انبار </a:t>
            </a:r>
            <a:endParaRPr lang="fa-IR" dirty="0">
              <a:solidFill>
                <a:srgbClr val="0070C0"/>
              </a:solidFill>
              <a:cs typeface="+mn-cs"/>
            </a:endParaRPr>
          </a:p>
        </p:txBody>
      </p:sp>
      <p:sp>
        <p:nvSpPr>
          <p:cNvPr id="3" name="Subtitle 2"/>
          <p:cNvSpPr>
            <a:spLocks noGrp="1"/>
          </p:cNvSpPr>
          <p:nvPr>
            <p:ph type="subTitle" idx="1"/>
          </p:nvPr>
        </p:nvSpPr>
        <p:spPr>
          <a:xfrm>
            <a:off x="0" y="1143000"/>
            <a:ext cx="8839200" cy="5791200"/>
          </a:xfrm>
        </p:spPr>
        <p:txBody>
          <a:bodyPr>
            <a:normAutofit/>
          </a:bodyPr>
          <a:lstStyle/>
          <a:p>
            <a:pPr>
              <a:buFont typeface="Wingdings" pitchFamily="2" charset="2"/>
              <a:buChar char="v"/>
            </a:pPr>
            <a:r>
              <a:rPr lang="fa-IR" sz="2800" b="1" dirty="0" smtClean="0">
                <a:solidFill>
                  <a:srgbClr val="FFFF00"/>
                </a:solidFill>
                <a:cs typeface="B Traffic" pitchFamily="2" charset="-78"/>
              </a:rPr>
              <a:t> </a:t>
            </a:r>
            <a:r>
              <a:rPr lang="fa-IR" sz="2800" b="1" dirty="0" smtClean="0">
                <a:solidFill>
                  <a:srgbClr val="FF0000"/>
                </a:solidFill>
                <a:cs typeface="B Traffic" pitchFamily="2" charset="-78"/>
              </a:rPr>
              <a:t>مزاياي كاردكس:</a:t>
            </a:r>
          </a:p>
          <a:p>
            <a:endParaRPr lang="fa-IR" sz="2800" b="1" dirty="0" smtClean="0">
              <a:solidFill>
                <a:srgbClr val="FF0000"/>
              </a:solidFill>
              <a:cs typeface="B Traffic" pitchFamily="2" charset="-78"/>
            </a:endParaRPr>
          </a:p>
          <a:p>
            <a:pPr>
              <a:buFont typeface="Wingdings" pitchFamily="2" charset="2"/>
              <a:buChar char="q"/>
            </a:pPr>
            <a:r>
              <a:rPr lang="fa-IR" sz="2800" b="1" dirty="0" smtClean="0">
                <a:cs typeface="B Traffic" pitchFamily="2" charset="-78"/>
              </a:rPr>
              <a:t>  </a:t>
            </a:r>
            <a:r>
              <a:rPr lang="fa-IR" sz="2800" b="1" dirty="0" smtClean="0">
                <a:solidFill>
                  <a:srgbClr val="002060"/>
                </a:solidFill>
                <a:cs typeface="B Traffic" pitchFamily="2" charset="-78"/>
              </a:rPr>
              <a:t>داشتن اطلاع از ميزان موجودي هر جنس در اسرع وقت بدون نياز به شمارش آنها .</a:t>
            </a:r>
          </a:p>
          <a:p>
            <a:endParaRPr lang="fa-IR" sz="2800" b="1" dirty="0" smtClean="0">
              <a:solidFill>
                <a:srgbClr val="002060"/>
              </a:solidFill>
              <a:cs typeface="B Traffic" pitchFamily="2" charset="-78"/>
            </a:endParaRPr>
          </a:p>
          <a:p>
            <a:pPr>
              <a:buFont typeface="Wingdings" pitchFamily="2" charset="2"/>
              <a:buChar char="q"/>
            </a:pPr>
            <a:r>
              <a:rPr lang="fa-IR" sz="2800" b="1" dirty="0" smtClean="0">
                <a:solidFill>
                  <a:srgbClr val="002060"/>
                </a:solidFill>
                <a:cs typeface="B Traffic" pitchFamily="2" charset="-78"/>
              </a:rPr>
              <a:t>  كسب اطلاع در زمينه نقطه سفارش ،مقدار سفارش ، حداقل </a:t>
            </a:r>
            <a:r>
              <a:rPr lang="fa-IR" sz="2800" b="1" dirty="0" smtClean="0">
                <a:solidFill>
                  <a:srgbClr val="002060"/>
                </a:solidFill>
                <a:cs typeface="B Traffic" pitchFamily="2" charset="-78"/>
              </a:rPr>
              <a:t>و </a:t>
            </a:r>
            <a:r>
              <a:rPr lang="fa-IR" sz="2800" b="1" dirty="0" smtClean="0">
                <a:solidFill>
                  <a:srgbClr val="002060"/>
                </a:solidFill>
                <a:cs typeface="B Traffic" pitchFamily="2" charset="-78"/>
              </a:rPr>
              <a:t>حداكثر  موجودي. </a:t>
            </a:r>
          </a:p>
          <a:p>
            <a:endParaRPr lang="fa-IR" sz="2800" b="1" dirty="0" smtClean="0">
              <a:solidFill>
                <a:srgbClr val="002060"/>
              </a:solidFill>
              <a:cs typeface="B Traffic" pitchFamily="2" charset="-78"/>
            </a:endParaRPr>
          </a:p>
          <a:p>
            <a:pPr>
              <a:buFont typeface="Wingdings" pitchFamily="2" charset="2"/>
              <a:buChar char="q"/>
            </a:pPr>
            <a:r>
              <a:rPr lang="fa-IR" sz="2800" b="1" dirty="0" smtClean="0">
                <a:solidFill>
                  <a:srgbClr val="002060"/>
                </a:solidFill>
                <a:cs typeface="B Traffic" pitchFamily="2" charset="-78"/>
              </a:rPr>
              <a:t>  سهولت در تعيين محل قرار دادن جنس در قفسه ها .</a:t>
            </a:r>
          </a:p>
          <a:p>
            <a:endParaRPr lang="fa-IR" sz="2800" b="1" dirty="0" smtClean="0">
              <a:solidFill>
                <a:srgbClr val="002060"/>
              </a:solidFill>
              <a:cs typeface="B Traffic" pitchFamily="2" charset="-78"/>
            </a:endParaRPr>
          </a:p>
          <a:p>
            <a:pPr>
              <a:buFont typeface="Wingdings" pitchFamily="2" charset="2"/>
              <a:buChar char="q"/>
            </a:pPr>
            <a:r>
              <a:rPr lang="fa-IR" sz="2800" b="1" dirty="0" smtClean="0">
                <a:solidFill>
                  <a:srgbClr val="002060"/>
                </a:solidFill>
                <a:cs typeface="B Traffic" pitchFamily="2" charset="-78"/>
              </a:rPr>
              <a:t>  سهولت برقراري ارتباط با حسابداري .</a:t>
            </a:r>
          </a:p>
          <a:p>
            <a:endParaRPr lang="fa-IR" sz="2800" b="1" dirty="0" smtClean="0">
              <a:solidFill>
                <a:srgbClr val="002060"/>
              </a:solidFill>
              <a:cs typeface="B Traffic" pitchFamily="2" charset="-78"/>
            </a:endParaRPr>
          </a:p>
          <a:p>
            <a:pPr>
              <a:buFont typeface="Wingdings" pitchFamily="2" charset="2"/>
              <a:buChar char="q"/>
            </a:pPr>
            <a:r>
              <a:rPr lang="fa-IR" sz="2800" b="1" dirty="0" smtClean="0">
                <a:solidFill>
                  <a:srgbClr val="002060"/>
                </a:solidFill>
                <a:cs typeface="B Traffic" pitchFamily="2" charset="-78"/>
              </a:rPr>
              <a:t>  سهولت ارائه آمارهاي مورد نياز انبار .  </a:t>
            </a:r>
            <a:endParaRPr lang="fa-IR" sz="2800" b="1" dirty="0">
              <a:solidFill>
                <a:srgbClr val="002060"/>
              </a:solidFill>
              <a:cs typeface="B Traffic" pitchFamily="2" charset="-78"/>
            </a:endParaRPr>
          </a:p>
        </p:txBody>
      </p:sp>
      <p:sp>
        <p:nvSpPr>
          <p:cNvPr id="4" name="Left Arrow 3"/>
          <p:cNvSpPr/>
          <p:nvPr/>
        </p:nvSpPr>
        <p:spPr>
          <a:xfrm>
            <a:off x="304800" y="59436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8077200" cy="1066800"/>
          </a:xfrm>
        </p:spPr>
        <p:txBody>
          <a:bodyPr>
            <a:normAutofit fontScale="90000"/>
          </a:bodyPr>
          <a:lstStyle/>
          <a:p>
            <a:r>
              <a:rPr lang="fa-IR" dirty="0" smtClean="0">
                <a:solidFill>
                  <a:srgbClr val="0070C0"/>
                </a:solidFill>
                <a:cs typeface="+mn-cs"/>
              </a:rPr>
              <a:t>   اهميت امور دفتري در سازمان انبار </a:t>
            </a:r>
            <a:endParaRPr lang="fa-IR" dirty="0">
              <a:solidFill>
                <a:srgbClr val="0070C0"/>
              </a:solidFill>
              <a:cs typeface="+mn-cs"/>
            </a:endParaRPr>
          </a:p>
        </p:txBody>
      </p:sp>
      <p:sp>
        <p:nvSpPr>
          <p:cNvPr id="3" name="Subtitle 2"/>
          <p:cNvSpPr>
            <a:spLocks noGrp="1"/>
          </p:cNvSpPr>
          <p:nvPr>
            <p:ph type="subTitle" idx="1"/>
          </p:nvPr>
        </p:nvSpPr>
        <p:spPr>
          <a:xfrm>
            <a:off x="0" y="2057400"/>
            <a:ext cx="8839200" cy="4800600"/>
          </a:xfrm>
        </p:spPr>
        <p:txBody>
          <a:bodyPr>
            <a:normAutofit/>
          </a:bodyPr>
          <a:lstStyle/>
          <a:p>
            <a:r>
              <a:rPr lang="fa-IR" sz="2800" b="1" dirty="0" smtClean="0">
                <a:cs typeface="B Traffic" pitchFamily="2" charset="-78"/>
              </a:rPr>
              <a:t> * </a:t>
            </a:r>
            <a:r>
              <a:rPr lang="fa-IR" sz="2800" b="1" dirty="0" smtClean="0">
                <a:solidFill>
                  <a:srgbClr val="FF0000"/>
                </a:solidFill>
                <a:cs typeface="B Traffic" pitchFamily="2" charset="-78"/>
              </a:rPr>
              <a:t>دفتر حساب كالا ( كارت حساب انبار ):</a:t>
            </a:r>
          </a:p>
          <a:p>
            <a:endParaRPr lang="fa-IR" sz="2800" b="1" dirty="0" smtClean="0">
              <a:solidFill>
                <a:srgbClr val="FF0000"/>
              </a:solidFill>
              <a:cs typeface="B Traffic" pitchFamily="2" charset="-78"/>
            </a:endParaRPr>
          </a:p>
          <a:p>
            <a:r>
              <a:rPr lang="fa-IR" sz="2800" b="1" dirty="0" smtClean="0">
                <a:cs typeface="B Traffic" pitchFamily="2" charset="-78"/>
              </a:rPr>
              <a:t> </a:t>
            </a:r>
            <a:r>
              <a:rPr lang="fa-IR" sz="2800" b="1" dirty="0" smtClean="0">
                <a:solidFill>
                  <a:srgbClr val="002060"/>
                </a:solidFill>
                <a:cs typeface="B Traffic" pitchFamily="2" charset="-78"/>
              </a:rPr>
              <a:t>ثبت كليه اطلاعات مربوط به فعل وانفعالات كالا در انبار به اضافه </a:t>
            </a:r>
            <a:r>
              <a:rPr lang="fa-IR" sz="2800" b="1" dirty="0" smtClean="0">
                <a:solidFill>
                  <a:srgbClr val="002060"/>
                </a:solidFill>
                <a:cs typeface="B Traffic" pitchFamily="2" charset="-78"/>
              </a:rPr>
              <a:t> </a:t>
            </a:r>
            <a:r>
              <a:rPr lang="fa-IR" sz="2800" b="1" dirty="0" smtClean="0">
                <a:solidFill>
                  <a:srgbClr val="002060"/>
                </a:solidFill>
                <a:cs typeface="B Traffic" pitchFamily="2" charset="-78"/>
              </a:rPr>
              <a:t>مبلغ كالا را ثبت مي نمايند . تنظيم و تكميل اين فرم كمك </a:t>
            </a:r>
            <a:r>
              <a:rPr lang="fa-IR" sz="2800" b="1" dirty="0" smtClean="0">
                <a:solidFill>
                  <a:srgbClr val="002060"/>
                </a:solidFill>
                <a:cs typeface="B Traffic" pitchFamily="2" charset="-78"/>
              </a:rPr>
              <a:t>موثري در </a:t>
            </a:r>
            <a:r>
              <a:rPr lang="fa-IR" sz="2800" b="1" dirty="0" smtClean="0">
                <a:solidFill>
                  <a:srgbClr val="002060"/>
                </a:solidFill>
                <a:cs typeface="B Traffic" pitchFamily="2" charset="-78"/>
              </a:rPr>
              <a:t>تعيين قيمت تمام شده كالا در حسابداري صنعتي دارد. </a:t>
            </a:r>
          </a:p>
          <a:p>
            <a:endParaRPr lang="fa-IR" sz="2800" b="1" dirty="0" smtClean="0">
              <a:solidFill>
                <a:srgbClr val="002060"/>
              </a:solidFill>
              <a:cs typeface="B Traffic" pitchFamily="2" charset="-78"/>
            </a:endParaRPr>
          </a:p>
          <a:p>
            <a:r>
              <a:rPr lang="fa-IR" sz="2800" b="1" dirty="0" smtClean="0">
                <a:cs typeface="B Traffic" pitchFamily="2" charset="-78"/>
              </a:rPr>
              <a:t> </a:t>
            </a:r>
            <a:endParaRPr lang="fa-IR" sz="2800" b="1" dirty="0">
              <a:solidFill>
                <a:srgbClr val="002060"/>
              </a:solidFill>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Box 5"/>
          <p:cNvSpPr txBox="1">
            <a:spLocks noChangeArrowheads="1"/>
          </p:cNvSpPr>
          <p:nvPr/>
        </p:nvSpPr>
        <p:spPr bwMode="auto">
          <a:xfrm>
            <a:off x="0" y="304800"/>
            <a:ext cx="9144000" cy="369888"/>
          </a:xfrm>
          <a:prstGeom prst="rect">
            <a:avLst/>
          </a:prstGeom>
          <a:noFill/>
          <a:ln w="9525">
            <a:noFill/>
            <a:miter lim="800000"/>
            <a:headEnd/>
            <a:tailEnd/>
          </a:ln>
        </p:spPr>
        <p:txBody>
          <a:bodyPr>
            <a:spAutoFit/>
          </a:bodyPr>
          <a:lstStyle/>
          <a:p>
            <a:endParaRPr lang="fa-IR">
              <a:latin typeface="Lucida Sans Unicode" pitchFamily="34" charset="0"/>
            </a:endParaRPr>
          </a:p>
        </p:txBody>
      </p:sp>
      <p:sp>
        <p:nvSpPr>
          <p:cNvPr id="57347" name="TextBox 6"/>
          <p:cNvSpPr txBox="1">
            <a:spLocks noChangeArrowheads="1"/>
          </p:cNvSpPr>
          <p:nvPr/>
        </p:nvSpPr>
        <p:spPr bwMode="auto">
          <a:xfrm>
            <a:off x="0" y="-152400"/>
            <a:ext cx="9144000" cy="369888"/>
          </a:xfrm>
          <a:prstGeom prst="rect">
            <a:avLst/>
          </a:prstGeom>
          <a:noFill/>
          <a:ln w="9525">
            <a:noFill/>
            <a:miter lim="800000"/>
            <a:headEnd/>
            <a:tailEnd/>
          </a:ln>
        </p:spPr>
        <p:txBody>
          <a:bodyPr>
            <a:spAutoFit/>
          </a:bodyPr>
          <a:lstStyle/>
          <a:p>
            <a:endParaRPr lang="fa-IR">
              <a:latin typeface="Lucida Sans Unicode" pitchFamily="34" charset="0"/>
            </a:endParaRPr>
          </a:p>
        </p:txBody>
      </p:sp>
      <p:sp>
        <p:nvSpPr>
          <p:cNvPr id="73729" name="Rectangle 1"/>
          <p:cNvSpPr>
            <a:spLocks noChangeArrowheads="1"/>
          </p:cNvSpPr>
          <p:nvPr/>
        </p:nvSpPr>
        <p:spPr bwMode="auto">
          <a:xfrm rot="10800000" flipV="1">
            <a:off x="0" y="-161329"/>
            <a:ext cx="8763000" cy="6740307"/>
          </a:xfrm>
          <a:prstGeom prst="rect">
            <a:avLst/>
          </a:prstGeom>
          <a:noFill/>
          <a:ln w="9525">
            <a:noFill/>
            <a:miter lim="800000"/>
            <a:headEnd/>
            <a:tailEnd/>
          </a:ln>
          <a:effectLst/>
        </p:spPr>
        <p:txBody>
          <a:bodyPr wrap="square" anchor="ctr">
            <a:spAutoFit/>
          </a:bodyPr>
          <a:lstStyle/>
          <a:p>
            <a:pPr algn="r">
              <a:defRPr/>
            </a:pPr>
            <a:endParaRPr lang="fa-IR" sz="3200" dirty="0">
              <a:solidFill>
                <a:srgbClr val="66FF33"/>
              </a:solidFill>
              <a:ea typeface="Times New Roman" pitchFamily="18" charset="0"/>
              <a:cs typeface="+mj-cs"/>
            </a:endParaRPr>
          </a:p>
          <a:p>
            <a:pPr algn="r">
              <a:defRPr/>
            </a:pPr>
            <a:endParaRPr lang="fa-IR" sz="3200" dirty="0">
              <a:solidFill>
                <a:srgbClr val="66FF33"/>
              </a:solidFill>
              <a:ea typeface="Times New Roman" pitchFamily="18" charset="0"/>
              <a:cs typeface="+mj-cs"/>
            </a:endParaRPr>
          </a:p>
          <a:p>
            <a:pPr algn="r">
              <a:defRPr/>
            </a:pPr>
            <a:r>
              <a:rPr lang="fa-IR" sz="3200" b="1" dirty="0">
                <a:solidFill>
                  <a:srgbClr val="7030A0"/>
                </a:solidFill>
                <a:ea typeface="Times New Roman" pitchFamily="18" charset="0"/>
                <a:cs typeface="+mj-cs"/>
              </a:rPr>
              <a:t> مراحل اداری درخواست کالا از انبار: ( حواله انبار )</a:t>
            </a:r>
            <a:endParaRPr lang="en-US" sz="3200" b="1" dirty="0">
              <a:solidFill>
                <a:srgbClr val="7030A0"/>
              </a:solidFill>
              <a:cs typeface="+mj-cs"/>
            </a:endParaRPr>
          </a:p>
          <a:p>
            <a:pPr algn="r" eaLnBrk="0" hangingPunct="0">
              <a:defRPr/>
            </a:pPr>
            <a:endParaRPr lang="fa-IR" sz="2400" dirty="0">
              <a:ea typeface="Times New Roman" pitchFamily="18" charset="0"/>
              <a:cs typeface="+mj-cs"/>
            </a:endParaRPr>
          </a:p>
          <a:p>
            <a:pPr algn="r" eaLnBrk="0" hangingPunct="0">
              <a:defRPr/>
            </a:pPr>
            <a:r>
              <a:rPr lang="fa-IR" sz="2400" b="1" dirty="0">
                <a:ea typeface="Times New Roman" pitchFamily="18" charset="0"/>
                <a:cs typeface="+mj-cs"/>
              </a:rPr>
              <a:t>این فرم که برای خروج کالا از انبار بنا به درخواست متقاضی و پس از تایید </a:t>
            </a:r>
            <a:endParaRPr lang="fa-IR" sz="2400" b="1" dirty="0" smtClean="0">
              <a:ea typeface="Times New Roman" pitchFamily="18" charset="0"/>
              <a:cs typeface="+mj-cs"/>
            </a:endParaRPr>
          </a:p>
          <a:p>
            <a:pPr algn="r" eaLnBrk="0" hangingPunct="0">
              <a:defRPr/>
            </a:pPr>
            <a:endParaRPr lang="en-US" sz="2400" b="1" dirty="0" smtClean="0">
              <a:ea typeface="Times New Roman" pitchFamily="18" charset="0"/>
              <a:cs typeface="+mj-cs"/>
            </a:endParaRPr>
          </a:p>
          <a:p>
            <a:pPr algn="r" eaLnBrk="0" hangingPunct="0">
              <a:defRPr/>
            </a:pPr>
            <a:r>
              <a:rPr lang="fa-IR" sz="2400" b="1" dirty="0" smtClean="0">
                <a:ea typeface="Times New Roman" pitchFamily="18" charset="0"/>
                <a:cs typeface="+mj-cs"/>
              </a:rPr>
              <a:t>سرپرست </a:t>
            </a:r>
            <a:r>
              <a:rPr lang="fa-IR" sz="2400" b="1" dirty="0">
                <a:ea typeface="Times New Roman" pitchFamily="18" charset="0"/>
                <a:cs typeface="+mj-cs"/>
              </a:rPr>
              <a:t>مربوطه  توسط انباردار در 4 نسخه صادر و بصورت زیر توزیع می گردد </a:t>
            </a:r>
            <a:r>
              <a:rPr lang="fa-IR" sz="2400" b="1" dirty="0" smtClean="0">
                <a:ea typeface="Times New Roman" pitchFamily="18" charset="0"/>
                <a:cs typeface="+mj-cs"/>
              </a:rPr>
              <a:t>:</a:t>
            </a:r>
          </a:p>
          <a:p>
            <a:pPr algn="r" eaLnBrk="0" hangingPunct="0">
              <a:defRPr/>
            </a:pPr>
            <a:endParaRPr lang="fa-IR" sz="2400" b="1" dirty="0">
              <a:ea typeface="Times New Roman" pitchFamily="18" charset="0"/>
              <a:cs typeface="+mj-cs"/>
            </a:endParaRPr>
          </a:p>
          <a:p>
            <a:pPr algn="r" eaLnBrk="0" hangingPunct="0">
              <a:defRPr/>
            </a:pPr>
            <a:r>
              <a:rPr lang="fa-IR" sz="2400" b="1" dirty="0" smtClean="0">
                <a:cs typeface="+mj-cs"/>
              </a:rPr>
              <a:t>* نسخ 1و2 همراه نسخه 1 فرم درخواست کالا به حسابداری</a:t>
            </a:r>
            <a:endParaRPr lang="fa-IR" sz="2400" b="1" dirty="0">
              <a:cs typeface="+mj-cs"/>
            </a:endParaRPr>
          </a:p>
          <a:p>
            <a:pPr lvl="6" eaLnBrk="0" fontAlgn="base" hangingPunct="0">
              <a:spcBef>
                <a:spcPct val="0"/>
              </a:spcBef>
              <a:spcAft>
                <a:spcPct val="0"/>
              </a:spcAft>
              <a:defRPr/>
            </a:pPr>
            <a:r>
              <a:rPr lang="en-US" sz="2400" b="1" dirty="0" smtClean="0">
                <a:cs typeface="+mj-cs"/>
              </a:rPr>
              <a:t>                                                                                                   </a:t>
            </a:r>
            <a:endParaRPr lang="fa-IR" sz="2400" b="1" dirty="0">
              <a:cs typeface="+mj-cs"/>
            </a:endParaRPr>
          </a:p>
          <a:p>
            <a:pPr algn="r" eaLnBrk="0" hangingPunct="0">
              <a:buFont typeface="Arial" charset="0"/>
              <a:buChar char="•"/>
              <a:defRPr/>
            </a:pPr>
            <a:endParaRPr lang="fa-IR" sz="2400" b="1" dirty="0">
              <a:cs typeface="+mj-cs"/>
            </a:endParaRPr>
          </a:p>
          <a:p>
            <a:pPr algn="r" eaLnBrk="0" hangingPunct="0">
              <a:defRPr/>
            </a:pPr>
            <a:r>
              <a:rPr lang="fa-IR" sz="2400" b="1" dirty="0">
                <a:cs typeface="+mj-cs"/>
              </a:rPr>
              <a:t>* نسخه 3 همراه کالا به متقاضی .</a:t>
            </a:r>
          </a:p>
          <a:p>
            <a:pPr algn="r" eaLnBrk="0" hangingPunct="0">
              <a:defRPr/>
            </a:pPr>
            <a:endParaRPr lang="fa-IR" sz="2400" b="1" dirty="0">
              <a:cs typeface="+mj-cs"/>
            </a:endParaRPr>
          </a:p>
          <a:p>
            <a:pPr algn="r" eaLnBrk="0" hangingPunct="0">
              <a:buFont typeface="Arial" charset="0"/>
              <a:buChar char="•"/>
              <a:defRPr/>
            </a:pPr>
            <a:r>
              <a:rPr lang="fa-IR" sz="2400" b="1" dirty="0">
                <a:cs typeface="+mj-cs"/>
              </a:rPr>
              <a:t>نسخه 4 به انضمام نسخه 2 درخواست کالا در انبار بایگانی می شود .</a:t>
            </a:r>
          </a:p>
          <a:p>
            <a:pPr algn="r" eaLnBrk="0" hangingPunct="0">
              <a:buFont typeface="Arial" charset="0"/>
              <a:buChar char="•"/>
              <a:defRPr/>
            </a:pPr>
            <a:endParaRPr lang="fa-IR" sz="2400" b="1" dirty="0">
              <a:cs typeface="+mj-cs"/>
            </a:endParaRPr>
          </a:p>
          <a:p>
            <a:pPr lvl="8" rtl="0" eaLnBrk="0" fontAlgn="base" hangingPunct="0">
              <a:spcBef>
                <a:spcPct val="0"/>
              </a:spcBef>
              <a:spcAft>
                <a:spcPct val="0"/>
              </a:spcAft>
              <a:defRPr/>
            </a:pPr>
            <a:r>
              <a:rPr lang="fa-IR" sz="2400" b="1" dirty="0">
                <a:cs typeface="+mj-cs"/>
              </a:rPr>
              <a:t>( فرم شماره 5)    </a:t>
            </a:r>
            <a:endParaRPr lang="en-US" sz="2300" b="1" dirty="0">
              <a:cs typeface="+mj-cs"/>
            </a:endParaRPr>
          </a:p>
        </p:txBody>
      </p:sp>
      <p:sp>
        <p:nvSpPr>
          <p:cNvPr id="5" name="Left Arrow 4"/>
          <p:cNvSpPr/>
          <p:nvPr/>
        </p:nvSpPr>
        <p:spPr>
          <a:xfrm>
            <a:off x="381000" y="6019800"/>
            <a:ext cx="3048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729">
                                            <p:txEl>
                                              <p:pRg st="2" end="2"/>
                                            </p:txEl>
                                          </p:spTgt>
                                        </p:tgtEl>
                                        <p:attrNameLst>
                                          <p:attrName>style.visibility</p:attrName>
                                        </p:attrNameLst>
                                      </p:cBhvr>
                                      <p:to>
                                        <p:strVal val="visible"/>
                                      </p:to>
                                    </p:set>
                                    <p:anim calcmode="lin" valueType="num">
                                      <p:cBhvr additive="base">
                                        <p:cTn id="7" dur="500" fill="hold"/>
                                        <p:tgtEl>
                                          <p:spTgt spid="7372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2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3729">
                                            <p:txEl>
                                              <p:pRg st="4" end="4"/>
                                            </p:txEl>
                                          </p:spTgt>
                                        </p:tgtEl>
                                        <p:attrNameLst>
                                          <p:attrName>style.visibility</p:attrName>
                                        </p:attrNameLst>
                                      </p:cBhvr>
                                      <p:to>
                                        <p:strVal val="visible"/>
                                      </p:to>
                                    </p:set>
                                    <p:anim calcmode="lin" valueType="num">
                                      <p:cBhvr additive="base">
                                        <p:cTn id="13" dur="500" fill="hold"/>
                                        <p:tgtEl>
                                          <p:spTgt spid="7372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372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3729">
                                            <p:txEl>
                                              <p:pRg st="6" end="6"/>
                                            </p:txEl>
                                          </p:spTgt>
                                        </p:tgtEl>
                                        <p:attrNameLst>
                                          <p:attrName>style.visibility</p:attrName>
                                        </p:attrNameLst>
                                      </p:cBhvr>
                                      <p:to>
                                        <p:strVal val="visible"/>
                                      </p:to>
                                    </p:set>
                                    <p:anim calcmode="lin" valueType="num">
                                      <p:cBhvr additive="base">
                                        <p:cTn id="19" dur="500" fill="hold"/>
                                        <p:tgtEl>
                                          <p:spTgt spid="7372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372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3729">
                                            <p:txEl>
                                              <p:pRg st="8" end="8"/>
                                            </p:txEl>
                                          </p:spTgt>
                                        </p:tgtEl>
                                        <p:attrNameLst>
                                          <p:attrName>style.visibility</p:attrName>
                                        </p:attrNameLst>
                                      </p:cBhvr>
                                      <p:to>
                                        <p:strVal val="visible"/>
                                      </p:to>
                                    </p:set>
                                    <p:anim calcmode="lin" valueType="num">
                                      <p:cBhvr additive="base">
                                        <p:cTn id="25" dur="500" fill="hold"/>
                                        <p:tgtEl>
                                          <p:spTgt spid="7372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3729">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3729">
                                            <p:txEl>
                                              <p:pRg st="9" end="9"/>
                                            </p:txEl>
                                          </p:spTgt>
                                        </p:tgtEl>
                                        <p:attrNameLst>
                                          <p:attrName>style.visibility</p:attrName>
                                        </p:attrNameLst>
                                      </p:cBhvr>
                                      <p:to>
                                        <p:strVal val="visible"/>
                                      </p:to>
                                    </p:set>
                                    <p:anim calcmode="lin" valueType="num">
                                      <p:cBhvr additive="base">
                                        <p:cTn id="29" dur="500" fill="hold"/>
                                        <p:tgtEl>
                                          <p:spTgt spid="73729">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372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3729">
                                            <p:txEl>
                                              <p:pRg st="11" end="11"/>
                                            </p:txEl>
                                          </p:spTgt>
                                        </p:tgtEl>
                                        <p:attrNameLst>
                                          <p:attrName>style.visibility</p:attrName>
                                        </p:attrNameLst>
                                      </p:cBhvr>
                                      <p:to>
                                        <p:strVal val="visible"/>
                                      </p:to>
                                    </p:set>
                                    <p:anim calcmode="lin" valueType="num">
                                      <p:cBhvr additive="base">
                                        <p:cTn id="35" dur="500" fill="hold"/>
                                        <p:tgtEl>
                                          <p:spTgt spid="73729">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372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3729">
                                            <p:txEl>
                                              <p:pRg st="13" end="13"/>
                                            </p:txEl>
                                          </p:spTgt>
                                        </p:tgtEl>
                                        <p:attrNameLst>
                                          <p:attrName>style.visibility</p:attrName>
                                        </p:attrNameLst>
                                      </p:cBhvr>
                                      <p:to>
                                        <p:strVal val="visible"/>
                                      </p:to>
                                    </p:set>
                                    <p:anim calcmode="lin" valueType="num">
                                      <p:cBhvr additive="base">
                                        <p:cTn id="41" dur="500" fill="hold"/>
                                        <p:tgtEl>
                                          <p:spTgt spid="73729">
                                            <p:txEl>
                                              <p:pRg st="13" end="1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3729">
                                            <p:txEl>
                                              <p:pRg st="13" end="13"/>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3729">
                                            <p:txEl>
                                              <p:pRg st="15" end="15"/>
                                            </p:txEl>
                                          </p:spTgt>
                                        </p:tgtEl>
                                        <p:attrNameLst>
                                          <p:attrName>style.visibility</p:attrName>
                                        </p:attrNameLst>
                                      </p:cBhvr>
                                      <p:to>
                                        <p:strVal val="visible"/>
                                      </p:to>
                                    </p:set>
                                    <p:anim calcmode="lin" valueType="num">
                                      <p:cBhvr additive="base">
                                        <p:cTn id="45" dur="500" fill="hold"/>
                                        <p:tgtEl>
                                          <p:spTgt spid="73729">
                                            <p:txEl>
                                              <p:pRg st="15" end="1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3729">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609600"/>
          <a:ext cx="8381998" cy="5065322"/>
        </p:xfrm>
        <a:graphic>
          <a:graphicData uri="http://schemas.openxmlformats.org/drawingml/2006/table">
            <a:tbl>
              <a:tblPr firstRow="1" bandRow="1">
                <a:tableStyleId>{5940675A-B579-460E-94D1-54222C63F5DA}</a:tableStyleId>
              </a:tblPr>
              <a:tblGrid>
                <a:gridCol w="931333"/>
                <a:gridCol w="1719384"/>
                <a:gridCol w="1217897"/>
                <a:gridCol w="1351754"/>
                <a:gridCol w="661736"/>
                <a:gridCol w="1029368"/>
                <a:gridCol w="808790"/>
                <a:gridCol w="661736"/>
              </a:tblGrid>
              <a:tr h="1745810">
                <a:tc gridSpan="8">
                  <a:txBody>
                    <a:bodyPr/>
                    <a:lstStyle/>
                    <a:p>
                      <a:pPr algn="ctr"/>
                      <a:r>
                        <a:rPr lang="fa-IR" dirty="0" smtClean="0"/>
                        <a:t>درخواست کالا از انبار</a:t>
                      </a:r>
                    </a:p>
                    <a:p>
                      <a:pPr algn="r"/>
                      <a:r>
                        <a:rPr lang="fa-IR" dirty="0" smtClean="0"/>
                        <a:t>به انبار</a:t>
                      </a:r>
                      <a:r>
                        <a:rPr lang="fa-IR" baseline="0" dirty="0" smtClean="0"/>
                        <a:t> </a:t>
                      </a:r>
                      <a:r>
                        <a:rPr lang="fa-IR" dirty="0" smtClean="0"/>
                        <a:t>: </a:t>
                      </a:r>
                      <a:r>
                        <a:rPr lang="fa-IR" baseline="0" dirty="0" smtClean="0"/>
                        <a:t>..........                                                                                    شماره : ...........</a:t>
                      </a:r>
                    </a:p>
                    <a:p>
                      <a:pPr algn="ctr"/>
                      <a:r>
                        <a:rPr lang="fa-IR" baseline="0" dirty="0" smtClean="0"/>
                        <a:t>تاریخ: .............. </a:t>
                      </a:r>
                      <a:r>
                        <a:rPr lang="en-US" baseline="0" dirty="0" smtClean="0"/>
                        <a:t>                                                                    </a:t>
                      </a:r>
                      <a:r>
                        <a:rPr lang="fa-IR" baseline="0" dirty="0" smtClean="0"/>
                        <a:t>    </a:t>
                      </a:r>
                      <a:r>
                        <a:rPr lang="en-US" baseline="0" dirty="0" smtClean="0"/>
                        <a:t>  </a:t>
                      </a:r>
                      <a:r>
                        <a:rPr lang="fa-IR" baseline="0" dirty="0" smtClean="0"/>
                        <a:t>از :................</a:t>
                      </a:r>
                    </a:p>
                    <a:p>
                      <a:pPr algn="r"/>
                      <a:endParaRPr lang="fa-IR" baseline="0" dirty="0" smtClean="0"/>
                    </a:p>
                    <a:p>
                      <a:pPr algn="r"/>
                      <a:r>
                        <a:rPr lang="fa-IR" baseline="0" dirty="0" smtClean="0"/>
                        <a:t>لطفا کالای مشروحه ی ذیل را جهت مصرف در قسمت................ تحویل فرمایید .</a:t>
                      </a:r>
                    </a:p>
                    <a:p>
                      <a:pPr algn="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8827">
                <a:tc>
                  <a:txBody>
                    <a:bodyPr/>
                    <a:lstStyle/>
                    <a:p>
                      <a:pPr algn="ctr"/>
                      <a:r>
                        <a:rPr lang="fa-IR" dirty="0" smtClean="0"/>
                        <a:t>ملاحظات</a:t>
                      </a:r>
                      <a:endParaRPr lang="en-US" dirty="0"/>
                    </a:p>
                  </a:txBody>
                  <a:tcPr/>
                </a:tc>
                <a:tc>
                  <a:txBody>
                    <a:bodyPr/>
                    <a:lstStyle/>
                    <a:p>
                      <a:pPr algn="ctr"/>
                      <a:r>
                        <a:rPr lang="fa-IR" dirty="0" smtClean="0"/>
                        <a:t>مورد با محل مصرف </a:t>
                      </a:r>
                      <a:endParaRPr lang="en-US" dirty="0"/>
                    </a:p>
                  </a:txBody>
                  <a:tcPr/>
                </a:tc>
                <a:tc>
                  <a:txBody>
                    <a:bodyPr/>
                    <a:lstStyle/>
                    <a:p>
                      <a:pPr algn="ctr"/>
                      <a:r>
                        <a:rPr lang="fa-IR" dirty="0" smtClean="0"/>
                        <a:t>تعداد تحویلی</a:t>
                      </a:r>
                      <a:endParaRPr lang="en-US" dirty="0"/>
                    </a:p>
                  </a:txBody>
                  <a:tcPr/>
                </a:tc>
                <a:tc>
                  <a:txBody>
                    <a:bodyPr/>
                    <a:lstStyle/>
                    <a:p>
                      <a:pPr algn="ctr"/>
                      <a:r>
                        <a:rPr lang="fa-IR" dirty="0" smtClean="0"/>
                        <a:t>تعداد درخواستی </a:t>
                      </a:r>
                      <a:endParaRPr lang="en-US" dirty="0"/>
                    </a:p>
                  </a:txBody>
                  <a:tcPr/>
                </a:tc>
                <a:tc>
                  <a:txBody>
                    <a:bodyPr/>
                    <a:lstStyle/>
                    <a:p>
                      <a:pPr algn="ctr"/>
                      <a:r>
                        <a:rPr lang="fa-IR" dirty="0" smtClean="0"/>
                        <a:t>واحد</a:t>
                      </a:r>
                      <a:endParaRPr lang="en-US" dirty="0"/>
                    </a:p>
                  </a:txBody>
                  <a:tcPr/>
                </a:tc>
                <a:tc>
                  <a:txBody>
                    <a:bodyPr/>
                    <a:lstStyle/>
                    <a:p>
                      <a:pPr algn="ctr"/>
                      <a:r>
                        <a:rPr lang="fa-IR" dirty="0" smtClean="0"/>
                        <a:t>شرح کالا</a:t>
                      </a:r>
                      <a:endParaRPr lang="en-US" dirty="0"/>
                    </a:p>
                  </a:txBody>
                  <a:tcPr/>
                </a:tc>
                <a:tc>
                  <a:txBody>
                    <a:bodyPr/>
                    <a:lstStyle/>
                    <a:p>
                      <a:pPr algn="ctr"/>
                      <a:r>
                        <a:rPr lang="fa-IR" dirty="0" smtClean="0"/>
                        <a:t>کد کالا</a:t>
                      </a:r>
                      <a:endParaRPr lang="en-US" dirty="0"/>
                    </a:p>
                  </a:txBody>
                  <a:tcPr/>
                </a:tc>
                <a:tc>
                  <a:txBody>
                    <a:bodyPr/>
                    <a:lstStyle/>
                    <a:p>
                      <a:pPr algn="ctr"/>
                      <a:r>
                        <a:rPr lang="fa-IR" dirty="0" smtClean="0"/>
                        <a:t>ردیف</a:t>
                      </a:r>
                      <a:endParaRPr lang="en-US" dirty="0"/>
                    </a:p>
                  </a:txBody>
                  <a:tcPr/>
                </a:tc>
              </a:tr>
              <a:tr h="667752">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1745810">
                <a:tc gridSpan="8">
                  <a:txBody>
                    <a:bodyPr/>
                    <a:lstStyle/>
                    <a:p>
                      <a:pPr algn="r"/>
                      <a:r>
                        <a:rPr lang="fa-IR" dirty="0" smtClean="0"/>
                        <a:t>            </a:t>
                      </a:r>
                    </a:p>
                    <a:p>
                      <a:pPr algn="r"/>
                      <a:r>
                        <a:rPr lang="fa-IR" dirty="0" smtClean="0"/>
                        <a:t>         نام و امضای</a:t>
                      </a:r>
                      <a:r>
                        <a:rPr lang="fa-IR" baseline="0" dirty="0" smtClean="0"/>
                        <a:t>                                      </a:t>
                      </a:r>
                      <a:r>
                        <a:rPr lang="fa-IR" dirty="0" smtClean="0"/>
                        <a:t>نام و امضای</a:t>
                      </a:r>
                      <a:r>
                        <a:rPr lang="fa-IR" baseline="0" dirty="0" smtClean="0"/>
                        <a:t> </a:t>
                      </a:r>
                      <a:r>
                        <a:rPr lang="fa-IR" dirty="0" smtClean="0"/>
                        <a:t>                       نام و امضای </a:t>
                      </a:r>
                    </a:p>
                    <a:p>
                      <a:pPr algn="r"/>
                      <a:r>
                        <a:rPr lang="fa-IR" baseline="0" dirty="0" smtClean="0"/>
                        <a:t>   </a:t>
                      </a:r>
                      <a:r>
                        <a:rPr lang="fa-IR" dirty="0" smtClean="0"/>
                        <a:t> واحد درخواست کننده                                 </a:t>
                      </a:r>
                      <a:r>
                        <a:rPr lang="fa-IR" baseline="0" dirty="0" smtClean="0"/>
                        <a:t>تایید کننده انبار                      سرپرست انبار</a:t>
                      </a:r>
                    </a:p>
                    <a:p>
                      <a:pPr algn="ctr"/>
                      <a:endParaRPr lang="fa-IR" baseline="0" dirty="0" smtClean="0"/>
                    </a:p>
                    <a:p>
                      <a:pPr algn="ctr"/>
                      <a:endParaRPr lang="fa-IR" baseline="0" dirty="0" smtClean="0"/>
                    </a:p>
                    <a:p>
                      <a:pPr algn="ctr"/>
                      <a:endParaRPr lang="fa-IR" baseline="0" dirty="0" smtClean="0"/>
                    </a:p>
                    <a:p>
                      <a:pPr algn="r"/>
                      <a:r>
                        <a:rPr lang="fa-IR" baseline="0" dirty="0" smtClean="0"/>
                        <a:t>حواله ی انبار شماره:                  صادر شد :                 درخواست خرید شماره صادر شد :</a:t>
                      </a:r>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bl>
          </a:graphicData>
        </a:graphic>
      </p:graphicFrame>
      <p:sp>
        <p:nvSpPr>
          <p:cNvPr id="6" name="Left Arrow 5"/>
          <p:cNvSpPr/>
          <p:nvPr/>
        </p:nvSpPr>
        <p:spPr>
          <a:xfrm>
            <a:off x="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cs typeface="0 Badr" pitchFamily="2" charset="-78"/>
              </a:rPr>
              <a:t>        </a:t>
            </a:r>
            <a:endParaRPr lang="fa-IR" dirty="0">
              <a:cs typeface="0 Badr"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endParaRPr lang="fa-IR" sz="3200" dirty="0" smtClean="0">
              <a:cs typeface="0 Badr" pitchFamily="2" charset="-78"/>
            </a:endParaRPr>
          </a:p>
          <a:p>
            <a:r>
              <a:rPr lang="fa-IR" sz="3200" dirty="0" smtClean="0">
                <a:cs typeface="0 Badr" pitchFamily="2" charset="-78"/>
              </a:rPr>
              <a:t>  </a:t>
            </a:r>
            <a:endParaRPr lang="en-US" sz="3200" dirty="0" smtClean="0">
              <a:cs typeface="0 Badr" pitchFamily="2" charset="-78"/>
            </a:endParaRPr>
          </a:p>
          <a:p>
            <a:endParaRPr lang="en-US" sz="3200" dirty="0" smtClean="0">
              <a:cs typeface="0 Badr" pitchFamily="2" charset="-78"/>
            </a:endParaRPr>
          </a:p>
          <a:p>
            <a:endParaRPr lang="en-US" sz="3200" dirty="0" smtClean="0">
              <a:cs typeface="0 Badr" pitchFamily="2" charset="-78"/>
            </a:endParaRPr>
          </a:p>
          <a:p>
            <a:endParaRPr lang="fa-IR" sz="3200" dirty="0">
              <a:cs typeface="0 Badr" pitchFamily="2" charset="-78"/>
            </a:endParaRPr>
          </a:p>
        </p:txBody>
      </p:sp>
      <p:sp>
        <p:nvSpPr>
          <p:cNvPr id="4" name="Rectangle 3"/>
          <p:cNvSpPr/>
          <p:nvPr/>
        </p:nvSpPr>
        <p:spPr>
          <a:xfrm>
            <a:off x="304800" y="1447800"/>
            <a:ext cx="8534400" cy="3970318"/>
          </a:xfrm>
          <a:prstGeom prst="rect">
            <a:avLst/>
          </a:prstGeom>
        </p:spPr>
        <p:txBody>
          <a:bodyPr wrap="square">
            <a:spAutoFit/>
          </a:bodyPr>
          <a:lstStyle/>
          <a:p>
            <a:pPr algn="r"/>
            <a:r>
              <a:rPr lang="fa-IR" sz="2800" b="1" dirty="0" smtClean="0">
                <a:solidFill>
                  <a:srgbClr val="FF0000"/>
                </a:solidFill>
                <a:cs typeface="B Traffic" pitchFamily="2" charset="-78"/>
              </a:rPr>
              <a:t>* فرم درخواست خريد كالا : </a:t>
            </a:r>
          </a:p>
          <a:p>
            <a:pPr algn="r"/>
            <a:r>
              <a:rPr lang="fa-IR" sz="2800" b="1" dirty="0" smtClean="0">
                <a:solidFill>
                  <a:srgbClr val="FFFF00"/>
                </a:solidFill>
                <a:cs typeface="B Traffic" pitchFamily="2" charset="-78"/>
              </a:rPr>
              <a:t>  </a:t>
            </a:r>
            <a:r>
              <a:rPr lang="fa-IR" sz="2800" b="1" dirty="0" smtClean="0">
                <a:solidFill>
                  <a:srgbClr val="002060"/>
                </a:solidFill>
                <a:cs typeface="B Traffic" pitchFamily="2" charset="-78"/>
              </a:rPr>
              <a:t>فرمي كه با استفاده از آن انباردار ، مواد مورد نياز را جهت خريد  به اطلاع قسمت خريد مي رساند .</a:t>
            </a:r>
          </a:p>
          <a:p>
            <a:pPr algn="r"/>
            <a:endParaRPr lang="en-US" sz="2800" b="1" dirty="0" smtClean="0">
              <a:solidFill>
                <a:srgbClr val="002060"/>
              </a:solidFill>
              <a:cs typeface="B Traffic" pitchFamily="2" charset="-78"/>
            </a:endParaRPr>
          </a:p>
          <a:p>
            <a:pPr algn="r"/>
            <a:endParaRPr lang="en-US" sz="2800" b="1" dirty="0" smtClean="0">
              <a:solidFill>
                <a:srgbClr val="002060"/>
              </a:solidFill>
              <a:cs typeface="B Traffic" pitchFamily="2" charset="-78"/>
            </a:endParaRPr>
          </a:p>
          <a:p>
            <a:pPr algn="r"/>
            <a:r>
              <a:rPr lang="fa-IR" sz="2800" b="1" dirty="0" smtClean="0">
                <a:solidFill>
                  <a:srgbClr val="002060"/>
                </a:solidFill>
                <a:cs typeface="B Traffic" pitchFamily="2" charset="-78"/>
              </a:rPr>
              <a:t> </a:t>
            </a:r>
          </a:p>
          <a:p>
            <a:pPr algn="l" rtl="1">
              <a:buFont typeface="Wingdings" pitchFamily="2" charset="2"/>
              <a:buChar char="Ø"/>
            </a:pPr>
            <a:r>
              <a:rPr lang="fa-IR" sz="2800" b="1" dirty="0" smtClean="0">
                <a:solidFill>
                  <a:srgbClr val="FF0000"/>
                </a:solidFill>
                <a:cs typeface="B Traffic" pitchFamily="2" charset="-78"/>
              </a:rPr>
              <a:t> - فرم درخواست خريد كالادر موارد زير استفاده مي شود :</a:t>
            </a:r>
          </a:p>
          <a:p>
            <a:pPr algn="r"/>
            <a:r>
              <a:rPr lang="fa-IR" sz="2800" b="1" dirty="0" smtClean="0">
                <a:cs typeface="B Traffic" pitchFamily="2" charset="-78"/>
              </a:rPr>
              <a:t>   </a:t>
            </a:r>
            <a:r>
              <a:rPr lang="fa-IR" sz="2800" b="1" dirty="0" smtClean="0">
                <a:solidFill>
                  <a:srgbClr val="002060"/>
                </a:solidFill>
                <a:cs typeface="B Traffic" pitchFamily="2" charset="-78"/>
              </a:rPr>
              <a:t>1- درصورت موجود نبودن كالا ي مورد تقاضا در انبار.</a:t>
            </a:r>
          </a:p>
          <a:p>
            <a:pPr algn="r"/>
            <a:r>
              <a:rPr lang="fa-IR" sz="2800" b="1" dirty="0" smtClean="0">
                <a:solidFill>
                  <a:srgbClr val="002060"/>
                </a:solidFill>
                <a:cs typeface="B Traffic" pitchFamily="2" charset="-78"/>
              </a:rPr>
              <a:t>   2- در مواقع رسيدن موجودي انبار به حد سفارش . </a:t>
            </a:r>
            <a:endParaRPr lang="fa-IR" sz="2800" b="1" dirty="0">
              <a:solidFill>
                <a:srgbClr val="002060"/>
              </a:solidFill>
              <a:cs typeface="B Traffic" pitchFamily="2" charset="-78"/>
            </a:endParaRPr>
          </a:p>
        </p:txBody>
      </p:sp>
      <p:sp>
        <p:nvSpPr>
          <p:cNvPr id="5" name="Title 1"/>
          <p:cNvSpPr txBox="1">
            <a:spLocks/>
          </p:cNvSpPr>
          <p:nvPr/>
        </p:nvSpPr>
        <p:spPr>
          <a:xfrm>
            <a:off x="685800" y="0"/>
            <a:ext cx="8077200" cy="1066800"/>
          </a:xfrm>
          <a:prstGeom prst="rect">
            <a:avLst/>
          </a:prstGeom>
        </p:spPr>
        <p:txBody>
          <a:bodyPr vert="horz" lIns="45720" rIns="45720" bIns="45720" anchor="b">
            <a:normAutofit fontScale="975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4500" b="1" i="0" u="none" strike="noStrike" kern="1200" cap="none" spc="0" normalizeH="0" baseline="0" noProof="0" smtClean="0">
                <a:ln>
                  <a:noFill/>
                </a:ln>
                <a:solidFill>
                  <a:srgbClr val="0070C0"/>
                </a:solidFill>
                <a:effectLst>
                  <a:outerShdw blurRad="53975" dist="22860" dir="5400000" algn="tl" rotWithShape="0">
                    <a:srgbClr val="000000">
                      <a:alpha val="55000"/>
                    </a:srgbClr>
                  </a:outerShdw>
                </a:effectLst>
                <a:uLnTx/>
                <a:uFillTx/>
                <a:latin typeface="+mj-lt"/>
                <a:ea typeface="+mj-ea"/>
                <a:cs typeface="+mn-cs"/>
              </a:rPr>
              <a:t>   اهميت امور دفتري در سازمان انبار </a:t>
            </a:r>
            <a:endParaRPr kumimoji="0" lang="fa-IR" sz="4500" b="1" i="0" u="none" strike="noStrike" kern="1200" cap="none" spc="0" normalizeH="0" baseline="0" noProof="0" dirty="0">
              <a:ln>
                <a:noFill/>
              </a:ln>
              <a:solidFill>
                <a:srgbClr val="0070C0"/>
              </a:solidFill>
              <a:effectLst>
                <a:outerShdw blurRad="53975" dist="22860" dir="5400000" algn="tl" rotWithShape="0">
                  <a:srgbClr val="000000">
                    <a:alpha val="55000"/>
                  </a:srgbClr>
                </a:outerShdw>
              </a:effectLst>
              <a:uLnTx/>
              <a:uFillTx/>
              <a:latin typeface="+mj-lt"/>
              <a:ea typeface="+mj-ea"/>
              <a:cs typeface="+mn-cs"/>
            </a:endParaRPr>
          </a:p>
        </p:txBody>
      </p:sp>
      <p:sp>
        <p:nvSpPr>
          <p:cNvPr id="6" name="Left Arrow 5"/>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solidFill>
                  <a:srgbClr val="0070C0"/>
                </a:solidFill>
                <a:cs typeface="0 Badr" pitchFamily="2" charset="-78"/>
              </a:rPr>
              <a:t>                 كارپردازي يا تداركات </a:t>
            </a:r>
            <a:endParaRPr lang="fa-IR" dirty="0">
              <a:solidFill>
                <a:srgbClr val="0070C0"/>
              </a:solidFill>
              <a:cs typeface="0 Badr" pitchFamily="2" charset="-78"/>
            </a:endParaRPr>
          </a:p>
        </p:txBody>
      </p:sp>
      <p:sp>
        <p:nvSpPr>
          <p:cNvPr id="3" name="Subtitle 2"/>
          <p:cNvSpPr>
            <a:spLocks noGrp="1"/>
          </p:cNvSpPr>
          <p:nvPr>
            <p:ph type="subTitle" idx="1"/>
          </p:nvPr>
        </p:nvSpPr>
        <p:spPr>
          <a:xfrm>
            <a:off x="152400" y="1143000"/>
            <a:ext cx="8763000" cy="5715000"/>
          </a:xfrm>
        </p:spPr>
        <p:txBody>
          <a:bodyPr>
            <a:normAutofit fontScale="77500" lnSpcReduction="20000"/>
          </a:bodyPr>
          <a:lstStyle/>
          <a:p>
            <a:r>
              <a:rPr lang="fa-IR" sz="3200" b="1" dirty="0" smtClean="0">
                <a:cs typeface="B Traffic" pitchFamily="2" charset="-78"/>
              </a:rPr>
              <a:t> </a:t>
            </a:r>
          </a:p>
          <a:p>
            <a:r>
              <a:rPr lang="fa-IR" sz="3200" b="1" dirty="0" smtClean="0">
                <a:cs typeface="B Traffic" pitchFamily="2" charset="-78"/>
              </a:rPr>
              <a:t> * </a:t>
            </a:r>
            <a:r>
              <a:rPr lang="fa-IR" sz="4700" b="1" dirty="0" smtClean="0">
                <a:solidFill>
                  <a:srgbClr val="0070C0"/>
                </a:solidFill>
                <a:cs typeface="B Traffic" pitchFamily="2" charset="-78"/>
              </a:rPr>
              <a:t>هدف سازمان خريد  :</a:t>
            </a:r>
          </a:p>
          <a:p>
            <a:r>
              <a:rPr lang="fa-IR" sz="4700" b="1" dirty="0" smtClean="0">
                <a:solidFill>
                  <a:srgbClr val="0070C0"/>
                </a:solidFill>
                <a:cs typeface="B Traffic" pitchFamily="2" charset="-78"/>
              </a:rPr>
              <a:t>  </a:t>
            </a:r>
            <a:endParaRPr lang="en-US" sz="4700" b="1" dirty="0" smtClean="0">
              <a:solidFill>
                <a:srgbClr val="0070C0"/>
              </a:solidFill>
              <a:cs typeface="B Traffic" pitchFamily="2" charset="-78"/>
            </a:endParaRPr>
          </a:p>
          <a:p>
            <a:r>
              <a:rPr lang="fa-IR" sz="3200" b="1" dirty="0" smtClean="0">
                <a:cs typeface="B Traffic" pitchFamily="2" charset="-78"/>
              </a:rPr>
              <a:t> </a:t>
            </a:r>
            <a:r>
              <a:rPr lang="fa-IR" sz="4400" b="1" dirty="0" smtClean="0">
                <a:solidFill>
                  <a:srgbClr val="002060"/>
                </a:solidFill>
                <a:cs typeface="B Traffic" pitchFamily="2" charset="-78"/>
              </a:rPr>
              <a:t>فعاليتهاي لازم براي تهيه مواد و خدمات مورد نياز به ميزان لازم ،  درموعد مقرر، در مكان مشخص و با کمترين هزينه ممكن است</a:t>
            </a:r>
            <a:r>
              <a:rPr lang="en-US" sz="4400" b="1" dirty="0" smtClean="0">
                <a:solidFill>
                  <a:srgbClr val="002060"/>
                </a:solidFill>
                <a:cs typeface="B Traffic" pitchFamily="2" charset="-78"/>
              </a:rPr>
              <a:t>.</a:t>
            </a:r>
          </a:p>
          <a:p>
            <a:endParaRPr lang="fa-IR" sz="4400" b="1" dirty="0" smtClean="0">
              <a:solidFill>
                <a:srgbClr val="002060"/>
              </a:solidFill>
              <a:cs typeface="B Traffic" pitchFamily="2" charset="-78"/>
            </a:endParaRPr>
          </a:p>
          <a:p>
            <a:r>
              <a:rPr lang="fa-IR" sz="4400" b="1" dirty="0" smtClean="0">
                <a:solidFill>
                  <a:srgbClr val="002060"/>
                </a:solidFill>
                <a:cs typeface="B Traffic" pitchFamily="2" charset="-78"/>
              </a:rPr>
              <a:t> نحوه تهيه و تدارك كالا از تشريفات اداري و مبالغ مورد مطالعه  در سازمانهاي دولتي تابع قوانين و مقررات معاملات دولتي نظير  مناقصه و مزايده است . اما در سازمانهاي خصوصي مورد توجه  </a:t>
            </a:r>
          </a:p>
          <a:p>
            <a:r>
              <a:rPr lang="fa-IR" sz="4400" b="1" dirty="0" smtClean="0">
                <a:solidFill>
                  <a:srgbClr val="002060"/>
                </a:solidFill>
                <a:cs typeface="B Traffic" pitchFamily="2" charset="-78"/>
              </a:rPr>
              <a:t>   نيست </a:t>
            </a:r>
            <a:r>
              <a:rPr lang="fa-IR" sz="3200" b="1" dirty="0" smtClean="0">
                <a:solidFill>
                  <a:srgbClr val="002060"/>
                </a:solidFill>
                <a:cs typeface="B Traffic" pitchFamily="2" charset="-78"/>
              </a:rPr>
              <a:t>.  </a:t>
            </a:r>
            <a:endParaRPr lang="en-US" sz="3200" b="1" dirty="0" smtClean="0">
              <a:solidFill>
                <a:srgbClr val="002060"/>
              </a:solidFill>
              <a:cs typeface="B Traffic" pitchFamily="2" charset="-78"/>
            </a:endParaRPr>
          </a:p>
          <a:p>
            <a:r>
              <a:rPr lang="fa-IR" sz="3200" b="1" dirty="0" smtClean="0">
                <a:cs typeface="B Traffic" pitchFamily="2" charset="-78"/>
              </a:rPr>
              <a:t>  </a:t>
            </a:r>
            <a:endParaRPr lang="en-US" sz="3200" b="1" dirty="0" smtClean="0">
              <a:cs typeface="B Traffic" pitchFamily="2" charset="-78"/>
            </a:endParaRPr>
          </a:p>
          <a:p>
            <a:endParaRPr lang="fa-IR" sz="3200" b="1" dirty="0">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b="0" dirty="0" smtClean="0">
                <a:solidFill>
                  <a:srgbClr val="0070C0"/>
                </a:solidFill>
                <a:cs typeface="+mn-cs"/>
              </a:rPr>
              <a:t>        مراحل اجرايي خريد كالا </a:t>
            </a:r>
            <a:endParaRPr lang="fa-IR" b="0" dirty="0">
              <a:solidFill>
                <a:srgbClr val="0070C0"/>
              </a:solidFill>
              <a:cs typeface="+mn-cs"/>
            </a:endParaRPr>
          </a:p>
        </p:txBody>
      </p:sp>
      <p:sp>
        <p:nvSpPr>
          <p:cNvPr id="3" name="Subtitle 2"/>
          <p:cNvSpPr>
            <a:spLocks noGrp="1"/>
          </p:cNvSpPr>
          <p:nvPr>
            <p:ph type="subTitle" idx="1"/>
          </p:nvPr>
        </p:nvSpPr>
        <p:spPr>
          <a:xfrm>
            <a:off x="0" y="1066800"/>
            <a:ext cx="8839200" cy="5791200"/>
          </a:xfrm>
        </p:spPr>
        <p:txBody>
          <a:bodyPr>
            <a:normAutofit/>
          </a:bodyPr>
          <a:lstStyle/>
          <a:p>
            <a:r>
              <a:rPr lang="fa-IR" sz="3200" b="1" dirty="0" smtClean="0">
                <a:solidFill>
                  <a:srgbClr val="FF0000"/>
                </a:solidFill>
                <a:cs typeface="B Traffic" pitchFamily="2" charset="-78"/>
              </a:rPr>
              <a:t>  </a:t>
            </a:r>
            <a:r>
              <a:rPr lang="fa-IR" sz="4800" b="1" dirty="0" smtClean="0">
                <a:solidFill>
                  <a:srgbClr val="FF0000"/>
                </a:solidFill>
                <a:cs typeface="B Traffic" pitchFamily="2" charset="-78"/>
              </a:rPr>
              <a:t>1- بررسي در خواست كالا: </a:t>
            </a:r>
          </a:p>
          <a:p>
            <a:endParaRPr lang="fa-IR" sz="3200" b="1" dirty="0" smtClean="0">
              <a:solidFill>
                <a:srgbClr val="C00000"/>
              </a:solidFill>
              <a:cs typeface="B Traffic" pitchFamily="2" charset="-78"/>
            </a:endParaRPr>
          </a:p>
          <a:p>
            <a:r>
              <a:rPr lang="fa-IR" sz="3200" b="1" dirty="0" smtClean="0">
                <a:solidFill>
                  <a:srgbClr val="C00000"/>
                </a:solidFill>
                <a:cs typeface="B Traffic" pitchFamily="2" charset="-78"/>
              </a:rPr>
              <a:t>(</a:t>
            </a:r>
            <a:r>
              <a:rPr lang="fa-IR" sz="3200" b="1" dirty="0" smtClean="0">
                <a:solidFill>
                  <a:schemeClr val="tx1"/>
                </a:solidFill>
                <a:cs typeface="B Traffic" pitchFamily="2" charset="-78"/>
              </a:rPr>
              <a:t>فرم درخواست کالا از طرف انبار دار صادر می شود که مستلزم تایید مقام مسئول است  این فرم مجوز رسمی برای خرید است  درصورت موافقت واحد تدارکات فرم سفارش کالا را صادر می کند در صورت عدم موافقت فرم ؛درخواست خرید به انبار عودت داده می شود تا انبار مطلع شود </a:t>
            </a:r>
            <a:r>
              <a:rPr lang="fa-IR" sz="3200" b="1" dirty="0" smtClean="0">
                <a:solidFill>
                  <a:srgbClr val="C00000"/>
                </a:solidFill>
                <a:cs typeface="B Traffic" pitchFamily="2" charset="-78"/>
              </a:rPr>
              <a:t>) </a:t>
            </a:r>
          </a:p>
          <a:p>
            <a:r>
              <a:rPr lang="fa-IR" sz="3200" b="1" dirty="0" smtClean="0">
                <a:solidFill>
                  <a:srgbClr val="C00000"/>
                </a:solidFill>
                <a:cs typeface="B Traffic" pitchFamily="2" charset="-78"/>
              </a:rPr>
              <a:t>   </a:t>
            </a:r>
            <a:endParaRPr lang="en-US" sz="3200" b="1" dirty="0" smtClean="0">
              <a:solidFill>
                <a:srgbClr val="C00000"/>
              </a:solidFill>
              <a:cs typeface="B Traffic" pitchFamily="2" charset="-78"/>
            </a:endParaRPr>
          </a:p>
          <a:p>
            <a:endParaRPr lang="fa-IR" sz="3200" b="1" dirty="0">
              <a:solidFill>
                <a:srgbClr val="C00000"/>
              </a:solidFill>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0" y="0"/>
            <a:ext cx="9144000" cy="6858000"/>
          </a:xfrm>
        </p:spPr>
        <p:txBody>
          <a:bodyPr/>
          <a:lstStyle/>
          <a:p>
            <a:pPr algn="r" rtl="1" eaLnBrk="1" hangingPunct="1">
              <a:buFont typeface="Wingdings 3" pitchFamily="18" charset="2"/>
              <a:buNone/>
            </a:pPr>
            <a:endParaRPr lang="fa-IR" sz="3200" dirty="0" smtClean="0">
              <a:solidFill>
                <a:srgbClr val="66FF33"/>
              </a:solidFill>
              <a:cs typeface="B Nazanin" pitchFamily="2" charset="-78"/>
            </a:endParaRPr>
          </a:p>
          <a:p>
            <a:pPr algn="r" rtl="1" eaLnBrk="1" hangingPunct="1">
              <a:buFont typeface="Wingdings 3" pitchFamily="18" charset="2"/>
              <a:buNone/>
            </a:pPr>
            <a:r>
              <a:rPr lang="fa-IR" sz="2400" dirty="0" smtClean="0">
                <a:cs typeface="B Nazanin" pitchFamily="2" charset="-78"/>
              </a:rPr>
              <a:t> </a:t>
            </a:r>
            <a:endParaRPr lang="fa-IR" sz="2400" dirty="0" smtClean="0">
              <a:solidFill>
                <a:srgbClr val="66FF33"/>
              </a:solidFill>
              <a:cs typeface="B Nazanin" pitchFamily="2" charset="-78"/>
            </a:endParaRPr>
          </a:p>
          <a:p>
            <a:pPr algn="r" eaLnBrk="1" hangingPunct="1">
              <a:buFont typeface="Wingdings 3" pitchFamily="18" charset="2"/>
              <a:buNone/>
            </a:pPr>
            <a:r>
              <a:rPr lang="fa-IR" sz="3200" b="1" dirty="0" smtClean="0">
                <a:solidFill>
                  <a:srgbClr val="7030A0"/>
                </a:solidFill>
                <a:cs typeface="B Nazanin" pitchFamily="2" charset="-78"/>
              </a:rPr>
              <a:t>         بخشهای مختلف چارت سازمانی انباراز نظر اداری :</a:t>
            </a:r>
          </a:p>
          <a:p>
            <a:pPr algn="r" eaLnBrk="1" hangingPunct="1">
              <a:buFont typeface="Wingdings 3" pitchFamily="18" charset="2"/>
              <a:buNone/>
            </a:pPr>
            <a:endParaRPr lang="fa-IR" sz="3200" dirty="0" smtClean="0">
              <a:solidFill>
                <a:srgbClr val="66FF33"/>
              </a:solidFill>
              <a:cs typeface="B Nazanin" pitchFamily="2" charset="-78"/>
            </a:endParaRPr>
          </a:p>
          <a:p>
            <a:pPr algn="r" eaLnBrk="1" hangingPunct="1">
              <a:buFont typeface="Wingdings 3" pitchFamily="18" charset="2"/>
              <a:buNone/>
            </a:pPr>
            <a:r>
              <a:rPr lang="fa-IR" sz="2400" dirty="0" smtClean="0">
                <a:cs typeface="B Nazanin" pitchFamily="2" charset="-78"/>
              </a:rPr>
              <a:t>                                              </a:t>
            </a:r>
            <a:r>
              <a:rPr lang="fa-IR" sz="2400" b="1" dirty="0" smtClean="0">
                <a:cs typeface="B Nazanin" pitchFamily="2" charset="-78"/>
              </a:rPr>
              <a:t>مدیریت کارخانه</a:t>
            </a:r>
          </a:p>
          <a:p>
            <a:pPr algn="r" eaLnBrk="1" hangingPunct="1">
              <a:buFont typeface="Wingdings 3" pitchFamily="18" charset="2"/>
              <a:buNone/>
            </a:pPr>
            <a:endParaRPr lang="fa-IR" sz="2400" dirty="0" smtClean="0">
              <a:solidFill>
                <a:srgbClr val="66FF33"/>
              </a:solidFill>
              <a:cs typeface="B Nazanin" pitchFamily="2" charset="-78"/>
            </a:endParaRPr>
          </a:p>
          <a:p>
            <a:pPr algn="r" eaLnBrk="1" hangingPunct="1">
              <a:buFont typeface="Wingdings 3" pitchFamily="18" charset="2"/>
              <a:buNone/>
            </a:pPr>
            <a:r>
              <a:rPr lang="fa-IR" sz="2400" dirty="0" smtClean="0">
                <a:cs typeface="B Nazanin" pitchFamily="2" charset="-78"/>
              </a:rPr>
              <a:t>     مدیریت فنی           مدیریت مالی               مدیریت اداری               مدیریت بازرگانی</a:t>
            </a:r>
            <a:r>
              <a:rPr lang="fa-IR" sz="3200" dirty="0" smtClean="0">
                <a:cs typeface="B Nazanin" pitchFamily="2" charset="-78"/>
              </a:rPr>
              <a:t> </a:t>
            </a:r>
          </a:p>
          <a:p>
            <a:pPr algn="r" eaLnBrk="1" hangingPunct="1">
              <a:buFont typeface="Wingdings 3" pitchFamily="18" charset="2"/>
              <a:buNone/>
            </a:pPr>
            <a:endParaRPr lang="fa-IR" sz="3200" dirty="0" smtClean="0">
              <a:cs typeface="B Nazanin" pitchFamily="2" charset="-78"/>
            </a:endParaRPr>
          </a:p>
          <a:p>
            <a:pPr algn="r" eaLnBrk="1" hangingPunct="1">
              <a:buFont typeface="Wingdings 3" pitchFamily="18" charset="2"/>
              <a:buNone/>
            </a:pPr>
            <a:r>
              <a:rPr lang="fa-IR" sz="2400" dirty="0" smtClean="0">
                <a:cs typeface="B Nazanin" pitchFamily="2" charset="-78"/>
              </a:rPr>
              <a:t>                                               مدیریت انبارها</a:t>
            </a:r>
          </a:p>
          <a:p>
            <a:pPr algn="r" eaLnBrk="1" hangingPunct="1">
              <a:buFont typeface="Wingdings 3" pitchFamily="18" charset="2"/>
              <a:buNone/>
            </a:pPr>
            <a:endParaRPr lang="fa-IR" sz="2400" dirty="0" smtClean="0">
              <a:cs typeface="B Nazanin" pitchFamily="2" charset="-78"/>
            </a:endParaRPr>
          </a:p>
          <a:p>
            <a:pPr algn="r" eaLnBrk="1" hangingPunct="1">
              <a:buFont typeface="Wingdings 3" pitchFamily="18" charset="2"/>
              <a:buNone/>
            </a:pPr>
            <a:r>
              <a:rPr lang="fa-IR" sz="2400" dirty="0" smtClean="0">
                <a:cs typeface="B Nazanin" pitchFamily="2" charset="-78"/>
              </a:rPr>
              <a:t>      سرپرست انبار قطعات             سرپرست انبار مواد              سرپرست انبار محصولات</a:t>
            </a:r>
            <a:r>
              <a:rPr lang="fa-IR" sz="3200" dirty="0" smtClean="0">
                <a:cs typeface="B Nazanin" pitchFamily="2" charset="-78"/>
              </a:rPr>
              <a:t>           </a:t>
            </a:r>
          </a:p>
        </p:txBody>
      </p:sp>
      <p:sp>
        <p:nvSpPr>
          <p:cNvPr id="7" name="Frame 6"/>
          <p:cNvSpPr/>
          <p:nvPr/>
        </p:nvSpPr>
        <p:spPr>
          <a:xfrm>
            <a:off x="3657600" y="1905000"/>
            <a:ext cx="23622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7" name="Frame 26"/>
          <p:cNvSpPr/>
          <p:nvPr/>
        </p:nvSpPr>
        <p:spPr>
          <a:xfrm>
            <a:off x="7239000" y="2895600"/>
            <a:ext cx="16002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31" name="Frame 30"/>
          <p:cNvSpPr/>
          <p:nvPr/>
        </p:nvSpPr>
        <p:spPr>
          <a:xfrm>
            <a:off x="2895600" y="2895600"/>
            <a:ext cx="16002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32" name="Frame 31"/>
          <p:cNvSpPr/>
          <p:nvPr/>
        </p:nvSpPr>
        <p:spPr>
          <a:xfrm>
            <a:off x="5257800" y="2895600"/>
            <a:ext cx="16002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33" name="Frame 32"/>
          <p:cNvSpPr/>
          <p:nvPr/>
        </p:nvSpPr>
        <p:spPr>
          <a:xfrm>
            <a:off x="304800" y="2895600"/>
            <a:ext cx="17526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34" name="Frame 33"/>
          <p:cNvSpPr/>
          <p:nvPr/>
        </p:nvSpPr>
        <p:spPr>
          <a:xfrm>
            <a:off x="6477000" y="4800600"/>
            <a:ext cx="22098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35" name="Frame 34"/>
          <p:cNvSpPr/>
          <p:nvPr/>
        </p:nvSpPr>
        <p:spPr>
          <a:xfrm>
            <a:off x="4038600" y="3886200"/>
            <a:ext cx="16002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38" name="Frame 37"/>
          <p:cNvSpPr/>
          <p:nvPr/>
        </p:nvSpPr>
        <p:spPr>
          <a:xfrm>
            <a:off x="457200" y="4800600"/>
            <a:ext cx="25146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40" name="Frame 39"/>
          <p:cNvSpPr/>
          <p:nvPr/>
        </p:nvSpPr>
        <p:spPr>
          <a:xfrm>
            <a:off x="3581400" y="4800600"/>
            <a:ext cx="22098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cxnSp>
        <p:nvCxnSpPr>
          <p:cNvPr id="43" name="Elbow Connector 42"/>
          <p:cNvCxnSpPr/>
          <p:nvPr/>
        </p:nvCxnSpPr>
        <p:spPr>
          <a:xfrm rot="16200000" flipH="1">
            <a:off x="5393531" y="2226469"/>
            <a:ext cx="360363" cy="936625"/>
          </a:xfrm>
          <a:prstGeom prst="bentConnector3">
            <a:avLst>
              <a:gd name="adj1" fmla="val 3614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3945731" y="2226469"/>
            <a:ext cx="360363" cy="936625"/>
          </a:xfrm>
          <a:prstGeom prst="bentConnector3">
            <a:avLst>
              <a:gd name="adj1" fmla="val 3614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1143000" y="2665413"/>
            <a:ext cx="2514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952500" y="27051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6019800" y="2667000"/>
            <a:ext cx="20875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6200000" flipH="1">
            <a:off x="8039100" y="27051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7" idx="2"/>
          </p:cNvCxnSpPr>
          <p:nvPr/>
        </p:nvCxnSpPr>
        <p:spPr>
          <a:xfrm rot="16200000" flipH="1">
            <a:off x="4152900" y="3200400"/>
            <a:ext cx="137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35" idx="2"/>
          </p:cNvCxnSpPr>
          <p:nvPr/>
        </p:nvCxnSpPr>
        <p:spPr>
          <a:xfrm rot="16200000" flipH="1">
            <a:off x="4686300" y="46482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Elbow Connector 68"/>
          <p:cNvCxnSpPr/>
          <p:nvPr/>
        </p:nvCxnSpPr>
        <p:spPr>
          <a:xfrm rot="5400000">
            <a:off x="2992438" y="3181350"/>
            <a:ext cx="287338" cy="2916237"/>
          </a:xfrm>
          <a:prstGeom prst="bentConnector3">
            <a:avLst>
              <a:gd name="adj1" fmla="val 3614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Elbow Connector 70"/>
          <p:cNvCxnSpPr/>
          <p:nvPr/>
        </p:nvCxnSpPr>
        <p:spPr>
          <a:xfrm rot="16200000" flipH="1">
            <a:off x="6167438" y="3433762"/>
            <a:ext cx="323850" cy="2447925"/>
          </a:xfrm>
          <a:prstGeom prst="bentConnector3">
            <a:avLst>
              <a:gd name="adj1" fmla="val 36145"/>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Left Arrow 71"/>
          <p:cNvSpPr/>
          <p:nvPr/>
        </p:nvSpPr>
        <p:spPr>
          <a:xfrm>
            <a:off x="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4">
                                            <p:txEl>
                                              <p:pRg st="1" end="1"/>
                                            </p:txEl>
                                          </p:spTgt>
                                        </p:tgtEl>
                                        <p:attrNameLst>
                                          <p:attrName>style.visibility</p:attrName>
                                        </p:attrNameLst>
                                      </p:cBhvr>
                                      <p:to>
                                        <p:strVal val="visible"/>
                                      </p:to>
                                    </p:set>
                                    <p:anim calcmode="lin" valueType="num">
                                      <p:cBhvr additive="base">
                                        <p:cTn id="7" dur="500" fill="hold"/>
                                        <p:tgtEl>
                                          <p:spTgt spid="4915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54">
                                            <p:txEl>
                                              <p:pRg st="2" end="2"/>
                                            </p:txEl>
                                          </p:spTgt>
                                        </p:tgtEl>
                                        <p:attrNameLst>
                                          <p:attrName>style.visibility</p:attrName>
                                        </p:attrNameLst>
                                      </p:cBhvr>
                                      <p:to>
                                        <p:strVal val="visible"/>
                                      </p:to>
                                    </p:set>
                                    <p:anim calcmode="lin" valueType="num">
                                      <p:cBhvr additive="base">
                                        <p:cTn id="13" dur="500" fill="hold"/>
                                        <p:tgtEl>
                                          <p:spTgt spid="4915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9154">
                                            <p:txEl>
                                              <p:pRg st="4" end="4"/>
                                            </p:txEl>
                                          </p:spTgt>
                                        </p:tgtEl>
                                        <p:attrNameLst>
                                          <p:attrName>style.visibility</p:attrName>
                                        </p:attrNameLst>
                                      </p:cBhvr>
                                      <p:to>
                                        <p:strVal val="visible"/>
                                      </p:to>
                                    </p:set>
                                    <p:anim calcmode="lin" valueType="num">
                                      <p:cBhvr additive="base">
                                        <p:cTn id="19" dur="500" fill="hold"/>
                                        <p:tgtEl>
                                          <p:spTgt spid="4915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9154">
                                            <p:txEl>
                                              <p:pRg st="6" end="6"/>
                                            </p:txEl>
                                          </p:spTgt>
                                        </p:tgtEl>
                                        <p:attrNameLst>
                                          <p:attrName>style.visibility</p:attrName>
                                        </p:attrNameLst>
                                      </p:cBhvr>
                                      <p:to>
                                        <p:strVal val="visible"/>
                                      </p:to>
                                    </p:set>
                                    <p:anim calcmode="lin" valueType="num">
                                      <p:cBhvr additive="base">
                                        <p:cTn id="25" dur="500" fill="hold"/>
                                        <p:tgtEl>
                                          <p:spTgt spid="4915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9154">
                                            <p:txEl>
                                              <p:pRg st="8" end="8"/>
                                            </p:txEl>
                                          </p:spTgt>
                                        </p:tgtEl>
                                        <p:attrNameLst>
                                          <p:attrName>style.visibility</p:attrName>
                                        </p:attrNameLst>
                                      </p:cBhvr>
                                      <p:to>
                                        <p:strVal val="visible"/>
                                      </p:to>
                                    </p:set>
                                    <p:anim calcmode="lin" valueType="num">
                                      <p:cBhvr additive="base">
                                        <p:cTn id="31" dur="500" fill="hold"/>
                                        <p:tgtEl>
                                          <p:spTgt spid="4915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1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9154">
                                            <p:txEl>
                                              <p:pRg st="10" end="10"/>
                                            </p:txEl>
                                          </p:spTgt>
                                        </p:tgtEl>
                                        <p:attrNameLst>
                                          <p:attrName>style.visibility</p:attrName>
                                        </p:attrNameLst>
                                      </p:cBhvr>
                                      <p:to>
                                        <p:strVal val="visible"/>
                                      </p:to>
                                    </p:set>
                                    <p:anim calcmode="lin" valueType="num">
                                      <p:cBhvr additive="base">
                                        <p:cTn id="37" dur="500" fill="hold"/>
                                        <p:tgtEl>
                                          <p:spTgt spid="49154">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15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b="0" dirty="0" smtClean="0">
                <a:solidFill>
                  <a:srgbClr val="0070C0"/>
                </a:solidFill>
                <a:cs typeface="+mn-cs"/>
              </a:rPr>
              <a:t>        مراحل اجرايي خريد كالا </a:t>
            </a:r>
            <a:endParaRPr lang="fa-IR" b="0" dirty="0">
              <a:solidFill>
                <a:srgbClr val="0070C0"/>
              </a:solidFill>
              <a:cs typeface="+mn-cs"/>
            </a:endParaRPr>
          </a:p>
        </p:txBody>
      </p:sp>
      <p:sp>
        <p:nvSpPr>
          <p:cNvPr id="3" name="Subtitle 2"/>
          <p:cNvSpPr>
            <a:spLocks noGrp="1"/>
          </p:cNvSpPr>
          <p:nvPr>
            <p:ph type="subTitle" idx="1"/>
          </p:nvPr>
        </p:nvSpPr>
        <p:spPr>
          <a:xfrm>
            <a:off x="381000" y="1066800"/>
            <a:ext cx="8382000" cy="5791200"/>
          </a:xfrm>
        </p:spPr>
        <p:txBody>
          <a:bodyPr>
            <a:normAutofit/>
          </a:bodyPr>
          <a:lstStyle/>
          <a:p>
            <a:r>
              <a:rPr lang="fa-IR" sz="3200" b="1" dirty="0" smtClean="0">
                <a:solidFill>
                  <a:srgbClr val="002060"/>
                </a:solidFill>
                <a:cs typeface="B Traffic" pitchFamily="2" charset="-78"/>
              </a:rPr>
              <a:t>  </a:t>
            </a:r>
            <a:endParaRPr lang="fa-IR" sz="2400" b="1" dirty="0" smtClean="0">
              <a:solidFill>
                <a:srgbClr val="002060"/>
              </a:solidFill>
              <a:cs typeface="B Traffic" pitchFamily="2" charset="-78"/>
            </a:endParaRPr>
          </a:p>
          <a:p>
            <a:r>
              <a:rPr lang="fa-IR" sz="4800" b="1" dirty="0" smtClean="0">
                <a:solidFill>
                  <a:srgbClr val="002060"/>
                </a:solidFill>
                <a:cs typeface="B Traffic" pitchFamily="2" charset="-78"/>
              </a:rPr>
              <a:t>   2- تكميل فرم سفارش خريد كالا      </a:t>
            </a:r>
            <a:r>
              <a:rPr lang="fa-IR" sz="4800" b="1" dirty="0" smtClean="0">
                <a:solidFill>
                  <a:srgbClr val="002060"/>
                </a:solidFill>
                <a:cs typeface="B Traffic" pitchFamily="2" charset="-78"/>
              </a:rPr>
              <a:t>(</a:t>
            </a:r>
            <a:r>
              <a:rPr lang="fa-IR" sz="2800" b="1" dirty="0" smtClean="0">
                <a:solidFill>
                  <a:srgbClr val="002060"/>
                </a:solidFill>
                <a:cs typeface="B Traffic" pitchFamily="2" charset="-78"/>
              </a:rPr>
              <a:t>از </a:t>
            </a:r>
            <a:r>
              <a:rPr lang="fa-IR" sz="2800" b="1" dirty="0" smtClean="0">
                <a:solidFill>
                  <a:srgbClr val="002060"/>
                </a:solidFill>
                <a:cs typeface="B Traffic" pitchFamily="2" charset="-78"/>
              </a:rPr>
              <a:t>فرم سفارش خرید می توان برای کنترل خرید و </a:t>
            </a:r>
            <a:r>
              <a:rPr lang="fa-IR" sz="2800" b="1" dirty="0" smtClean="0">
                <a:solidFill>
                  <a:srgbClr val="002060"/>
                </a:solidFill>
                <a:cs typeface="B Traffic" pitchFamily="2" charset="-78"/>
              </a:rPr>
              <a:t>جلوگیری </a:t>
            </a:r>
            <a:r>
              <a:rPr lang="fa-IR" sz="2800" b="1" dirty="0" smtClean="0">
                <a:solidFill>
                  <a:srgbClr val="002060"/>
                </a:solidFill>
                <a:cs typeface="B Traffic" pitchFamily="2" charset="-78"/>
              </a:rPr>
              <a:t>از سفارشهای زاید و تکراری استفاده نمود</a:t>
            </a:r>
            <a:r>
              <a:rPr lang="fa-IR" sz="4800" b="1" dirty="0" smtClean="0">
                <a:solidFill>
                  <a:srgbClr val="002060"/>
                </a:solidFill>
                <a:cs typeface="B Traffic" pitchFamily="2" charset="-78"/>
              </a:rPr>
              <a:t> )</a:t>
            </a:r>
          </a:p>
          <a:p>
            <a:endParaRPr lang="fa-IR" sz="4800" b="1" dirty="0" smtClean="0">
              <a:solidFill>
                <a:srgbClr val="002060"/>
              </a:solidFill>
              <a:cs typeface="B Traffic" pitchFamily="2" charset="-78"/>
            </a:endParaRPr>
          </a:p>
          <a:p>
            <a:r>
              <a:rPr lang="fa-IR" sz="4800" b="1" dirty="0" smtClean="0">
                <a:solidFill>
                  <a:srgbClr val="002060"/>
                </a:solidFill>
                <a:cs typeface="B Traffic" pitchFamily="2" charset="-78"/>
              </a:rPr>
              <a:t>  3- انتخاب تامين كنندگان كالا </a:t>
            </a:r>
            <a:endParaRPr lang="en-US" sz="4800" b="1" dirty="0" smtClean="0">
              <a:solidFill>
                <a:srgbClr val="002060"/>
              </a:solidFill>
              <a:cs typeface="B Traffic" pitchFamily="2" charset="-78"/>
            </a:endParaRPr>
          </a:p>
          <a:p>
            <a:endParaRPr lang="en-US" sz="3200" b="1" dirty="0" smtClean="0">
              <a:solidFill>
                <a:srgbClr val="002060"/>
              </a:solidFill>
              <a:cs typeface="B Traffic" pitchFamily="2" charset="-78"/>
            </a:endParaRPr>
          </a:p>
          <a:p>
            <a:endParaRPr lang="fa-IR" sz="3200" b="1" dirty="0">
              <a:solidFill>
                <a:srgbClr val="002060"/>
              </a:solidFill>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rmAutofit fontScale="90000"/>
          </a:bodyPr>
          <a:lstStyle/>
          <a:p>
            <a:r>
              <a:rPr lang="fa-IR" dirty="0" smtClean="0">
                <a:solidFill>
                  <a:srgbClr val="0070C0"/>
                </a:solidFill>
                <a:cs typeface="+mn-cs"/>
              </a:rPr>
              <a:t>     اهميت امور دفتري در سازمان انبار   </a:t>
            </a:r>
            <a:endParaRPr lang="fa-IR" dirty="0">
              <a:solidFill>
                <a:srgbClr val="0070C0"/>
              </a:solidFill>
              <a:cs typeface="+mn-cs"/>
            </a:endParaRPr>
          </a:p>
        </p:txBody>
      </p:sp>
      <p:sp>
        <p:nvSpPr>
          <p:cNvPr id="3" name="Subtitle 2"/>
          <p:cNvSpPr>
            <a:spLocks noGrp="1"/>
          </p:cNvSpPr>
          <p:nvPr>
            <p:ph type="subTitle" idx="1"/>
          </p:nvPr>
        </p:nvSpPr>
        <p:spPr>
          <a:xfrm>
            <a:off x="152400" y="1143000"/>
            <a:ext cx="8839200" cy="5715000"/>
          </a:xfrm>
        </p:spPr>
        <p:txBody>
          <a:bodyPr>
            <a:noAutofit/>
          </a:bodyPr>
          <a:lstStyle/>
          <a:p>
            <a:r>
              <a:rPr lang="fa-IR" sz="3200" b="1" dirty="0" smtClean="0">
                <a:solidFill>
                  <a:srgbClr val="002060"/>
                </a:solidFill>
                <a:cs typeface="+mj-cs"/>
              </a:rPr>
              <a:t>      </a:t>
            </a:r>
            <a:endParaRPr lang="en-US" sz="3200" b="1" dirty="0" smtClean="0">
              <a:solidFill>
                <a:srgbClr val="002060"/>
              </a:solidFill>
              <a:cs typeface="+mj-cs"/>
            </a:endParaRPr>
          </a:p>
          <a:p>
            <a:endParaRPr lang="en-US" sz="3200" b="1" dirty="0" smtClean="0">
              <a:solidFill>
                <a:srgbClr val="002060"/>
              </a:solidFill>
              <a:cs typeface="+mj-cs"/>
            </a:endParaRPr>
          </a:p>
          <a:p>
            <a:endParaRPr lang="en-US" sz="3200" b="1" dirty="0" smtClean="0">
              <a:solidFill>
                <a:srgbClr val="002060"/>
              </a:solidFill>
              <a:cs typeface="+mj-cs"/>
            </a:endParaRPr>
          </a:p>
          <a:p>
            <a:endParaRPr lang="fa-IR" sz="3200" b="1" dirty="0" smtClean="0">
              <a:solidFill>
                <a:srgbClr val="002060"/>
              </a:solidFill>
              <a:cs typeface="+mj-cs"/>
            </a:endParaRPr>
          </a:p>
          <a:p>
            <a:endParaRPr lang="fa-IR" sz="3200" b="1" dirty="0" smtClean="0">
              <a:solidFill>
                <a:srgbClr val="002060"/>
              </a:solidFill>
              <a:cs typeface="+mj-cs"/>
            </a:endParaRPr>
          </a:p>
          <a:p>
            <a:endParaRPr lang="fa-IR" sz="3200" b="1" dirty="0" smtClean="0">
              <a:solidFill>
                <a:srgbClr val="002060"/>
              </a:solidFill>
              <a:cs typeface="+mj-cs"/>
            </a:endParaRPr>
          </a:p>
          <a:p>
            <a:endParaRPr lang="fa-IR" sz="3200" b="1" dirty="0" smtClean="0">
              <a:solidFill>
                <a:srgbClr val="002060"/>
              </a:solidFill>
              <a:cs typeface="+mj-cs"/>
            </a:endParaRPr>
          </a:p>
          <a:p>
            <a:endParaRPr lang="fa-IR" sz="3200" b="1" dirty="0" smtClean="0">
              <a:solidFill>
                <a:srgbClr val="002060"/>
              </a:solidFill>
              <a:cs typeface="+mj-cs"/>
            </a:endParaRPr>
          </a:p>
          <a:p>
            <a:endParaRPr lang="fa-IR" sz="3200" b="1" dirty="0">
              <a:solidFill>
                <a:srgbClr val="002060"/>
              </a:solidFill>
              <a:cs typeface="+mj-cs"/>
            </a:endParaRPr>
          </a:p>
        </p:txBody>
      </p:sp>
      <p:sp>
        <p:nvSpPr>
          <p:cNvPr id="4" name="Rectangle 3"/>
          <p:cNvSpPr/>
          <p:nvPr/>
        </p:nvSpPr>
        <p:spPr>
          <a:xfrm>
            <a:off x="381000" y="1066801"/>
            <a:ext cx="8458200" cy="4647426"/>
          </a:xfrm>
          <a:prstGeom prst="rect">
            <a:avLst/>
          </a:prstGeom>
        </p:spPr>
        <p:txBody>
          <a:bodyPr wrap="square">
            <a:spAutoFit/>
          </a:bodyPr>
          <a:lstStyle/>
          <a:p>
            <a:pPr algn="r"/>
            <a:r>
              <a:rPr lang="en-US" sz="2400" b="1" dirty="0" smtClean="0">
                <a:solidFill>
                  <a:srgbClr val="7030A0"/>
                </a:solidFill>
              </a:rPr>
              <a:t>:</a:t>
            </a:r>
            <a:r>
              <a:rPr lang="fa-IR" sz="3200" b="1" dirty="0" smtClean="0">
                <a:solidFill>
                  <a:srgbClr val="7030A0"/>
                </a:solidFill>
              </a:rPr>
              <a:t>مدارک خرید: </a:t>
            </a:r>
            <a:r>
              <a:rPr lang="fa-IR" sz="2400" b="1" dirty="0" smtClean="0">
                <a:cs typeface="B Nazanin" pitchFamily="2" charset="-78"/>
              </a:rPr>
              <a:t>به مجموعه فرم های  </a:t>
            </a:r>
          </a:p>
          <a:p>
            <a:pPr algn="r"/>
            <a:r>
              <a:rPr lang="fa-IR" sz="2400" b="1" dirty="0" smtClean="0">
                <a:solidFill>
                  <a:srgbClr val="7030A0"/>
                </a:solidFill>
              </a:rPr>
              <a:t> </a:t>
            </a:r>
            <a:endParaRPr lang="en-US" sz="2400" b="1" dirty="0" smtClean="0">
              <a:solidFill>
                <a:srgbClr val="7030A0"/>
              </a:solidFill>
            </a:endParaRPr>
          </a:p>
          <a:p>
            <a:pPr algn="r"/>
            <a:endParaRPr lang="fa-IR" sz="2400" dirty="0" smtClean="0"/>
          </a:p>
          <a:p>
            <a:pPr algn="r"/>
            <a:endParaRPr lang="en-US" sz="2400" dirty="0" smtClean="0">
              <a:cs typeface="B Nazanin" pitchFamily="2" charset="-78"/>
            </a:endParaRPr>
          </a:p>
          <a:p>
            <a:pPr algn="r"/>
            <a:r>
              <a:rPr lang="fa-IR" sz="2400" b="1" dirty="0" smtClean="0">
                <a:cs typeface="B Nazanin" pitchFamily="2" charset="-78"/>
              </a:rPr>
              <a:t>درخواست کالا     </a:t>
            </a:r>
          </a:p>
          <a:p>
            <a:pPr algn="r"/>
            <a:r>
              <a:rPr lang="fa-IR" sz="2400" b="1" dirty="0" smtClean="0">
                <a:cs typeface="B Nazanin" pitchFamily="2" charset="-78"/>
              </a:rPr>
              <a:t>                             تقاضای خرید     </a:t>
            </a:r>
          </a:p>
          <a:p>
            <a:pPr algn="r"/>
            <a:r>
              <a:rPr lang="fa-IR" sz="2400" b="1" dirty="0" smtClean="0">
                <a:cs typeface="B Nazanin" pitchFamily="2" charset="-78"/>
              </a:rPr>
              <a:t>                                                     سفارش کالا     </a:t>
            </a:r>
          </a:p>
          <a:p>
            <a:pPr algn="r"/>
            <a:r>
              <a:rPr lang="fa-IR" sz="2400" b="1" dirty="0" smtClean="0">
                <a:cs typeface="B Nazanin" pitchFamily="2" charset="-78"/>
              </a:rPr>
              <a:t>                                                                               فاکتور خرید   </a:t>
            </a:r>
          </a:p>
          <a:p>
            <a:pPr algn="r"/>
            <a:r>
              <a:rPr lang="fa-IR" sz="2400" b="1" dirty="0" smtClean="0">
                <a:cs typeface="B Nazanin" pitchFamily="2" charset="-78"/>
              </a:rPr>
              <a:t>                                                                                                       رسید انبار</a:t>
            </a:r>
          </a:p>
          <a:p>
            <a:pPr algn="r"/>
            <a:endParaRPr lang="fa-IR" sz="2400" b="1" dirty="0" smtClean="0">
              <a:cs typeface="B Nazanin" pitchFamily="2" charset="-78"/>
            </a:endParaRPr>
          </a:p>
          <a:p>
            <a:pPr algn="r"/>
            <a:endParaRPr lang="en-US" sz="2400" dirty="0" smtClean="0">
              <a:cs typeface="B Nazanin" pitchFamily="2" charset="-78"/>
            </a:endParaRPr>
          </a:p>
          <a:p>
            <a:pPr algn="ctr"/>
            <a:r>
              <a:rPr lang="fa-IR" sz="2400" b="1" dirty="0" smtClean="0">
                <a:cs typeface="B Nazanin" pitchFamily="2" charset="-78"/>
              </a:rPr>
              <a:t>که بر اساس این مدارک مبلغ کالا قابل پرداخت به فروشنده خواهد بو</a:t>
            </a:r>
            <a:r>
              <a:rPr lang="fa-IR" sz="2400" b="1" dirty="0" smtClean="0"/>
              <a:t>د</a:t>
            </a:r>
            <a:endParaRPr lang="fa-IR" sz="2400" dirty="0"/>
          </a:p>
        </p:txBody>
      </p:sp>
      <p:sp>
        <p:nvSpPr>
          <p:cNvPr id="11" name="Left Arrow 10"/>
          <p:cNvSpPr/>
          <p:nvPr/>
        </p:nvSpPr>
        <p:spPr>
          <a:xfrm>
            <a:off x="7620000" y="2286000"/>
            <a:ext cx="7620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Left Arrow 12"/>
          <p:cNvSpPr/>
          <p:nvPr/>
        </p:nvSpPr>
        <p:spPr>
          <a:xfrm>
            <a:off x="5715000" y="2590800"/>
            <a:ext cx="7620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Left Arrow 13"/>
          <p:cNvSpPr/>
          <p:nvPr/>
        </p:nvSpPr>
        <p:spPr>
          <a:xfrm>
            <a:off x="4267200" y="2895600"/>
            <a:ext cx="7620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Left Arrow 14"/>
          <p:cNvSpPr/>
          <p:nvPr/>
        </p:nvSpPr>
        <p:spPr>
          <a:xfrm>
            <a:off x="2514600" y="3276600"/>
            <a:ext cx="7620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6" name="Left Arrow 15"/>
          <p:cNvSpPr/>
          <p:nvPr/>
        </p:nvSpPr>
        <p:spPr>
          <a:xfrm>
            <a:off x="914400" y="3733800"/>
            <a:ext cx="7620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Left Arrow 9"/>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11" end="11"/>
                                            </p:txEl>
                                          </p:spTgt>
                                        </p:tgtEl>
                                        <p:attrNameLst>
                                          <p:attrName>style.visibility</p:attrName>
                                        </p:attrNameLst>
                                      </p:cBhvr>
                                      <p:to>
                                        <p:strVal val="visible"/>
                                      </p:to>
                                    </p:set>
                                    <p:anim calcmode="lin" valueType="num">
                                      <p:cBhvr additive="base">
                                        <p:cTn id="5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543800" cy="1066800"/>
          </a:xfrm>
        </p:spPr>
        <p:txBody>
          <a:bodyPr/>
          <a:lstStyle/>
          <a:p>
            <a:r>
              <a:rPr lang="fa-IR" dirty="0" smtClean="0">
                <a:solidFill>
                  <a:srgbClr val="0070C0"/>
                </a:solidFill>
                <a:cs typeface="+mn-cs"/>
              </a:rPr>
              <a:t>        كنترل موجودي انبار </a:t>
            </a:r>
            <a:endParaRPr lang="fa-IR" dirty="0">
              <a:solidFill>
                <a:srgbClr val="0070C0"/>
              </a:solidFill>
              <a:cs typeface="+mn-cs"/>
            </a:endParaRPr>
          </a:p>
        </p:txBody>
      </p:sp>
      <p:sp>
        <p:nvSpPr>
          <p:cNvPr id="3" name="Subtitle 2"/>
          <p:cNvSpPr>
            <a:spLocks noGrp="1"/>
          </p:cNvSpPr>
          <p:nvPr>
            <p:ph type="subTitle" idx="1"/>
          </p:nvPr>
        </p:nvSpPr>
        <p:spPr>
          <a:xfrm>
            <a:off x="381000" y="1066800"/>
            <a:ext cx="8458200" cy="5791200"/>
          </a:xfrm>
        </p:spPr>
        <p:txBody>
          <a:bodyPr>
            <a:normAutofit/>
          </a:bodyPr>
          <a:lstStyle/>
          <a:p>
            <a:pPr>
              <a:buFont typeface="Wingdings" pitchFamily="2" charset="2"/>
              <a:buChar char="v"/>
            </a:pPr>
            <a:r>
              <a:rPr lang="fa-IR" sz="2800" b="1" dirty="0" smtClean="0">
                <a:solidFill>
                  <a:srgbClr val="FFC000"/>
                </a:solidFill>
                <a:cs typeface="B Traffic" pitchFamily="2" charset="-78"/>
              </a:rPr>
              <a:t>   </a:t>
            </a:r>
            <a:r>
              <a:rPr lang="fa-IR" sz="2800" b="1" dirty="0" smtClean="0">
                <a:solidFill>
                  <a:srgbClr val="0070C0"/>
                </a:solidFill>
                <a:cs typeface="B Traffic" pitchFamily="2" charset="-78"/>
              </a:rPr>
              <a:t>آ- </a:t>
            </a:r>
            <a:r>
              <a:rPr lang="fa-IR" sz="2800" b="1" dirty="0" smtClean="0">
                <a:solidFill>
                  <a:srgbClr val="FF0000"/>
                </a:solidFill>
                <a:cs typeface="B Traffic" pitchFamily="2" charset="-78"/>
              </a:rPr>
              <a:t>موجودي برداري عيني ومستمر </a:t>
            </a:r>
            <a:r>
              <a:rPr lang="fa-IR" sz="2800" b="1" dirty="0" smtClean="0">
                <a:solidFill>
                  <a:srgbClr val="FFC000"/>
                </a:solidFill>
                <a:cs typeface="B Traffic" pitchFamily="2" charset="-78"/>
              </a:rPr>
              <a:t>:</a:t>
            </a:r>
          </a:p>
          <a:p>
            <a:r>
              <a:rPr lang="fa-IR" sz="2800" b="1" dirty="0" smtClean="0">
                <a:cs typeface="B Traffic" pitchFamily="2" charset="-78"/>
              </a:rPr>
              <a:t>       </a:t>
            </a:r>
            <a:r>
              <a:rPr lang="fa-IR" sz="2800" b="1" dirty="0" smtClean="0">
                <a:solidFill>
                  <a:srgbClr val="002060"/>
                </a:solidFill>
                <a:cs typeface="B Traffic" pitchFamily="2" charset="-78"/>
              </a:rPr>
              <a:t>موجودي انبار شمارش يا توزين مي گردد و با موجودي ثبت شده در  كارت مطابقت داده مي شود . تا موجودي در زمانهاي معين نشان داده شود . </a:t>
            </a:r>
          </a:p>
          <a:p>
            <a:endParaRPr lang="fa-IR" sz="2800" b="1" dirty="0" smtClean="0">
              <a:cs typeface="B Traffic" pitchFamily="2" charset="-78"/>
            </a:endParaRPr>
          </a:p>
          <a:p>
            <a:pPr>
              <a:buFont typeface="Wingdings" pitchFamily="2" charset="2"/>
              <a:buChar char="v"/>
            </a:pPr>
            <a:r>
              <a:rPr lang="fa-IR" sz="2800" b="1" dirty="0" smtClean="0">
                <a:solidFill>
                  <a:srgbClr val="FF0000"/>
                </a:solidFill>
                <a:cs typeface="B Traffic" pitchFamily="2" charset="-78"/>
              </a:rPr>
              <a:t>  ب- موجودي برداري عيني دوره اي يا انبار گرداني : </a:t>
            </a:r>
          </a:p>
          <a:p>
            <a:r>
              <a:rPr lang="fa-IR" sz="2800" b="1" dirty="0" smtClean="0">
                <a:solidFill>
                  <a:srgbClr val="002060"/>
                </a:solidFill>
                <a:cs typeface="B Traffic" pitchFamily="2" charset="-78"/>
              </a:rPr>
              <a:t>      انبارگرداني عبارتست از شمارش كالاها و اجناس موجود در انبار و  تطبيق آن با كارت ها و دفاترانبار و حسابداري .</a:t>
            </a:r>
          </a:p>
          <a:p>
            <a:r>
              <a:rPr lang="fa-IR" sz="2800" b="1" dirty="0" smtClean="0">
                <a:solidFill>
                  <a:srgbClr val="002060"/>
                </a:solidFill>
                <a:cs typeface="B Traffic" pitchFamily="2" charset="-78"/>
              </a:rPr>
              <a:t>(تعداد كل جنس سالم  و خسارت ديده جزئي و كلي مشخص     مي شود ،  موجب آسان شدن  شناسايي  و تفكيك موجودي ها ي كم گردش و يا  بدون گردش مي گردد.)  </a:t>
            </a:r>
            <a:r>
              <a:rPr lang="fa-IR" sz="2800" b="1" dirty="0" smtClean="0">
                <a:cs typeface="B Traffic" pitchFamily="2" charset="-78"/>
              </a:rPr>
              <a:t>    </a:t>
            </a:r>
          </a:p>
          <a:p>
            <a:r>
              <a:rPr lang="fa-IR" sz="2800" b="1" dirty="0" smtClean="0">
                <a:cs typeface="B Traffic" pitchFamily="2" charset="-78"/>
              </a:rPr>
              <a:t>  </a:t>
            </a:r>
            <a:endParaRPr lang="en-US" sz="2800" b="1" dirty="0" smtClean="0">
              <a:cs typeface="B Traffic" pitchFamily="2" charset="-78"/>
            </a:endParaRPr>
          </a:p>
          <a:p>
            <a:endParaRPr lang="en-US" sz="2800" b="1" dirty="0" smtClean="0">
              <a:cs typeface="B Traffic" pitchFamily="2" charset="-78"/>
            </a:endParaRPr>
          </a:p>
          <a:p>
            <a:endParaRPr lang="en-US" sz="2800" b="1" dirty="0" smtClean="0">
              <a:cs typeface="B Traffic" pitchFamily="2" charset="-78"/>
            </a:endParaRPr>
          </a:p>
          <a:p>
            <a:endParaRPr lang="fa-IR" sz="2800" b="1" dirty="0">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19200"/>
            <a:ext cx="8153400" cy="6340197"/>
          </a:xfrm>
          <a:prstGeom prst="rect">
            <a:avLst/>
          </a:prstGeom>
        </p:spPr>
        <p:txBody>
          <a:bodyPr wrap="square">
            <a:spAutoFit/>
          </a:bodyPr>
          <a:lstStyle/>
          <a:p>
            <a:pPr algn="r" eaLnBrk="0" hangingPunct="0">
              <a:spcBef>
                <a:spcPct val="50000"/>
              </a:spcBef>
            </a:pPr>
            <a:r>
              <a:rPr kumimoji="1" lang="ar-SA" sz="2800" b="1" dirty="0" smtClean="0">
                <a:solidFill>
                  <a:srgbClr val="002060"/>
                </a:solidFill>
                <a:ea typeface="Arial Unicode MS" pitchFamily="34" charset="-128"/>
                <a:cs typeface="B Traffic" pitchFamily="2" charset="-78"/>
              </a:rPr>
              <a:t>1-انبار كردن به ترتیب حروف یا شماره با در نظر گرفتن حداكثر موجودی</a:t>
            </a:r>
            <a:endParaRPr kumimoji="1" lang="en-US" sz="2800" b="1" dirty="0" smtClean="0">
              <a:solidFill>
                <a:srgbClr val="002060"/>
              </a:solidFill>
              <a:ea typeface="Arial Unicode MS" pitchFamily="34" charset="-128"/>
              <a:cs typeface="B Traffic" pitchFamily="2" charset="-78"/>
            </a:endParaRPr>
          </a:p>
          <a:p>
            <a:pPr algn="r" eaLnBrk="0" hangingPunct="0">
              <a:spcBef>
                <a:spcPct val="50000"/>
              </a:spcBef>
            </a:pPr>
            <a:endParaRPr kumimoji="1" lang="en-US" sz="2800" b="1" dirty="0" smtClean="0">
              <a:solidFill>
                <a:srgbClr val="002060"/>
              </a:solidFill>
              <a:ea typeface="Arial Unicode MS" pitchFamily="34" charset="-128"/>
              <a:cs typeface="B Traffic" pitchFamily="2" charset="-78"/>
            </a:endParaRPr>
          </a:p>
          <a:p>
            <a:pPr algn="r" eaLnBrk="0" hangingPunct="0">
              <a:spcBef>
                <a:spcPct val="50000"/>
              </a:spcBef>
            </a:pPr>
            <a:r>
              <a:rPr kumimoji="1" lang="ar-SA" sz="2800" b="1" dirty="0" smtClean="0">
                <a:solidFill>
                  <a:srgbClr val="002060"/>
                </a:solidFill>
                <a:ea typeface="Arial Unicode MS" pitchFamily="34" charset="-128"/>
                <a:cs typeface="B Traffic" pitchFamily="2" charset="-78"/>
              </a:rPr>
              <a:t>2-انبار كردن به ترتیب حروف یا شماره با در نظر گرفتن حداقل موجودی</a:t>
            </a:r>
            <a:endParaRPr kumimoji="1" lang="en-US" sz="2800" b="1" dirty="0" smtClean="0">
              <a:solidFill>
                <a:srgbClr val="002060"/>
              </a:solidFill>
              <a:ea typeface="Arial Unicode MS" pitchFamily="34" charset="-128"/>
              <a:cs typeface="B Traffic" pitchFamily="2" charset="-78"/>
            </a:endParaRPr>
          </a:p>
          <a:p>
            <a:pPr algn="r" eaLnBrk="0" hangingPunct="0">
              <a:spcBef>
                <a:spcPct val="50000"/>
              </a:spcBef>
            </a:pPr>
            <a:endParaRPr kumimoji="1" lang="en-US" sz="2800" b="1" dirty="0" smtClean="0">
              <a:solidFill>
                <a:srgbClr val="002060"/>
              </a:solidFill>
              <a:ea typeface="Arial Unicode MS" pitchFamily="34" charset="-128"/>
              <a:cs typeface="B Traffic" pitchFamily="2" charset="-78"/>
            </a:endParaRPr>
          </a:p>
          <a:p>
            <a:pPr algn="r" eaLnBrk="0" hangingPunct="0">
              <a:spcBef>
                <a:spcPct val="50000"/>
              </a:spcBef>
            </a:pPr>
            <a:r>
              <a:rPr kumimoji="1" lang="ar-SA" sz="2800" b="1" dirty="0" smtClean="0">
                <a:solidFill>
                  <a:srgbClr val="002060"/>
                </a:solidFill>
                <a:ea typeface="Arial Unicode MS" pitchFamily="34" charset="-128"/>
                <a:cs typeface="B Traffic" pitchFamily="2" charset="-78"/>
              </a:rPr>
              <a:t>3-انبار كردن به ترتیب ورود كالا(موجودیها)</a:t>
            </a:r>
            <a:r>
              <a:rPr kumimoji="1" lang="fa-IR" sz="2800" b="1" dirty="0" smtClean="0">
                <a:solidFill>
                  <a:srgbClr val="002060"/>
                </a:solidFill>
                <a:ea typeface="Arial Unicode MS" pitchFamily="34" charset="-128"/>
                <a:cs typeface="B Traffic" pitchFamily="2" charset="-78"/>
              </a:rPr>
              <a:t> </a:t>
            </a:r>
          </a:p>
          <a:p>
            <a:pPr algn="r" eaLnBrk="0" hangingPunct="0">
              <a:spcBef>
                <a:spcPct val="50000"/>
              </a:spcBef>
            </a:pPr>
            <a:r>
              <a:rPr kumimoji="1" lang="ar-SA" altLang="en-US" sz="2800" b="1" dirty="0" smtClean="0">
                <a:solidFill>
                  <a:srgbClr val="002060"/>
                </a:solidFill>
                <a:ea typeface="Arial Unicode MS" pitchFamily="34" charset="-128"/>
                <a:cs typeface="B Traffic" pitchFamily="2" charset="-78"/>
              </a:rPr>
              <a:t>4- </a:t>
            </a:r>
            <a:r>
              <a:rPr kumimoji="1" lang="ar-SA" sz="2800" b="1" dirty="0" smtClean="0">
                <a:solidFill>
                  <a:srgbClr val="002060"/>
                </a:solidFill>
                <a:ea typeface="Arial Unicode MS" pitchFamily="34" charset="-128"/>
                <a:cs typeface="B Traffic" pitchFamily="2" charset="-78"/>
              </a:rPr>
              <a:t>انبار كردن به ترتیب ورود با در اختیار داشتن سیستم شماره قفسه</a:t>
            </a:r>
            <a:endParaRPr kumimoji="1" lang="en-US" altLang="en-US" sz="2800" b="1" dirty="0" smtClean="0">
              <a:solidFill>
                <a:srgbClr val="002060"/>
              </a:solidFill>
              <a:ea typeface="Arial Unicode MS" pitchFamily="34" charset="-128"/>
              <a:cs typeface="B Traffic" pitchFamily="2" charset="-78"/>
            </a:endParaRPr>
          </a:p>
          <a:p>
            <a:pPr algn="r" eaLnBrk="0" hangingPunct="0">
              <a:spcBef>
                <a:spcPct val="50000"/>
              </a:spcBef>
            </a:pPr>
            <a:r>
              <a:rPr kumimoji="1" lang="en-US" sz="2800" b="1" dirty="0" smtClean="0">
                <a:solidFill>
                  <a:srgbClr val="002060"/>
                </a:solidFill>
                <a:ea typeface="Arial Unicode MS" pitchFamily="34" charset="-128"/>
                <a:cs typeface="B Traffic" pitchFamily="2" charset="-78"/>
              </a:rPr>
              <a:t> </a:t>
            </a:r>
          </a:p>
          <a:p>
            <a:pPr algn="r" eaLnBrk="0" hangingPunct="0">
              <a:spcBef>
                <a:spcPct val="50000"/>
              </a:spcBef>
            </a:pPr>
            <a:endParaRPr kumimoji="1" lang="fa-IR" sz="2800" b="1" dirty="0">
              <a:solidFill>
                <a:srgbClr val="002060"/>
              </a:solidFill>
              <a:ea typeface="Arial Unicode MS" pitchFamily="34" charset="-128"/>
              <a:cs typeface="B Traffic" pitchFamily="2" charset="-78"/>
            </a:endParaRPr>
          </a:p>
        </p:txBody>
      </p:sp>
      <p:sp>
        <p:nvSpPr>
          <p:cNvPr id="5" name="Rectangle 4"/>
          <p:cNvSpPr/>
          <p:nvPr/>
        </p:nvSpPr>
        <p:spPr>
          <a:xfrm>
            <a:off x="304800" y="381000"/>
            <a:ext cx="8433719" cy="646331"/>
          </a:xfrm>
          <a:prstGeom prst="rect">
            <a:avLst/>
          </a:prstGeom>
        </p:spPr>
        <p:txBody>
          <a:bodyPr wrap="none">
            <a:spAutoFit/>
          </a:bodyPr>
          <a:lstStyle/>
          <a:p>
            <a:r>
              <a:rPr lang="ar-SA" sz="3600" b="1" dirty="0" smtClean="0">
                <a:solidFill>
                  <a:schemeClr val="accent2"/>
                </a:solidFill>
                <a:cs typeface="B Traffic" pitchFamily="2" charset="-78"/>
              </a:rPr>
              <a:t>روش های مختلف انبار كردن كالاها (موجودیها)</a:t>
            </a:r>
            <a:endParaRPr lang="fa-IR" sz="3600" dirty="0"/>
          </a:p>
        </p:txBody>
      </p:sp>
      <p:sp>
        <p:nvSpPr>
          <p:cNvPr id="6" name="Left Arrow 5"/>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0" y="1524000"/>
            <a:ext cx="9144000" cy="5105400"/>
          </a:xfrm>
          <a:prstGeom prst="rect">
            <a:avLst/>
          </a:prstGeom>
          <a:noFill/>
          <a:ln w="9525">
            <a:noFill/>
            <a:miter lim="800000"/>
            <a:headEnd/>
            <a:tailEnd/>
          </a:ln>
          <a:effectLst/>
        </p:spPr>
        <p:txBody>
          <a:bodyPr lIns="92075" tIns="46038" rIns="92075" bIns="46038"/>
          <a:lstStyle/>
          <a:p>
            <a:pPr marL="342900" indent="-342900" algn="just">
              <a:spcBef>
                <a:spcPct val="20000"/>
              </a:spcBef>
              <a:buFontTx/>
              <a:buChar char="•"/>
            </a:pPr>
            <a:endParaRPr lang="en-US" altLang="en-US" sz="2800" dirty="0">
              <a:latin typeface="B Compset" pitchFamily="2" charset="-78"/>
            </a:endParaRPr>
          </a:p>
        </p:txBody>
      </p:sp>
      <p:sp>
        <p:nvSpPr>
          <p:cNvPr id="11" name="Rectangle 10"/>
          <p:cNvSpPr/>
          <p:nvPr/>
        </p:nvSpPr>
        <p:spPr>
          <a:xfrm>
            <a:off x="1905000" y="304800"/>
            <a:ext cx="6516528" cy="584775"/>
          </a:xfrm>
          <a:prstGeom prst="rect">
            <a:avLst/>
          </a:prstGeom>
        </p:spPr>
        <p:txBody>
          <a:bodyPr wrap="none">
            <a:spAutoFit/>
          </a:bodyPr>
          <a:lstStyle/>
          <a:p>
            <a:r>
              <a:rPr lang="ar-SA" sz="3200" b="1" dirty="0" smtClean="0">
                <a:solidFill>
                  <a:schemeClr val="accent2"/>
                </a:solidFill>
                <a:cs typeface="B Traffic" pitchFamily="2" charset="-78"/>
              </a:rPr>
              <a:t>روش های مختلف استفاده از اجناس انبار</a:t>
            </a:r>
            <a:endParaRPr lang="fa-IR" sz="3200" dirty="0"/>
          </a:p>
        </p:txBody>
      </p:sp>
      <p:sp>
        <p:nvSpPr>
          <p:cNvPr id="12" name="Rectangle 11"/>
          <p:cNvSpPr/>
          <p:nvPr/>
        </p:nvSpPr>
        <p:spPr>
          <a:xfrm>
            <a:off x="381000" y="838200"/>
            <a:ext cx="8458200" cy="5678478"/>
          </a:xfrm>
          <a:prstGeom prst="rect">
            <a:avLst/>
          </a:prstGeom>
        </p:spPr>
        <p:txBody>
          <a:bodyPr wrap="square">
            <a:spAutoFit/>
          </a:bodyPr>
          <a:lstStyle/>
          <a:p>
            <a:pPr algn="r" eaLnBrk="0" hangingPunct="0"/>
            <a:r>
              <a:rPr kumimoji="1" lang="fa-IR" altLang="en-US" sz="2200" b="1" dirty="0" smtClean="0">
                <a:ea typeface="Arial Unicode MS" pitchFamily="34" charset="-128"/>
              </a:rPr>
              <a:t>                                                                                          </a:t>
            </a:r>
            <a:r>
              <a:rPr kumimoji="1" lang="en-US" altLang="en-US" sz="2200" b="1" dirty="0" smtClean="0">
                <a:ea typeface="Arial Unicode MS" pitchFamily="34" charset="-128"/>
              </a:rPr>
              <a:t>(</a:t>
            </a:r>
            <a:r>
              <a:rPr kumimoji="1" lang="en-US" altLang="ar-SA" sz="2200" b="1" dirty="0" smtClean="0">
                <a:ea typeface="Arial Unicode MS" pitchFamily="34" charset="-128"/>
              </a:rPr>
              <a:t>FIFO) </a:t>
            </a:r>
            <a:r>
              <a:rPr kumimoji="1" lang="fa-IR" altLang="ar-SA" sz="2200" b="1" dirty="0" smtClean="0">
                <a:ea typeface="Arial Unicode MS" pitchFamily="34" charset="-128"/>
              </a:rPr>
              <a:t>1- </a:t>
            </a:r>
            <a:r>
              <a:rPr kumimoji="1" lang="ar-SA" sz="2200" b="1" dirty="0" smtClean="0">
                <a:ea typeface="Arial Unicode MS" pitchFamily="34" charset="-128"/>
              </a:rPr>
              <a:t>سیسثم فای</a:t>
            </a:r>
            <a:r>
              <a:rPr kumimoji="1" lang="fa-IR" sz="2200" b="1" dirty="0" smtClean="0">
                <a:ea typeface="Arial Unicode MS" pitchFamily="34" charset="-128"/>
              </a:rPr>
              <a:t>ف</a:t>
            </a:r>
            <a:r>
              <a:rPr kumimoji="1" lang="ar-SA" sz="2200" b="1" dirty="0" smtClean="0">
                <a:ea typeface="Arial Unicode MS" pitchFamily="34" charset="-128"/>
              </a:rPr>
              <a:t>و</a:t>
            </a:r>
          </a:p>
          <a:p>
            <a:pPr algn="r" eaLnBrk="0" hangingPunct="0"/>
            <a:r>
              <a:rPr kumimoji="1" lang="en-US" altLang="ar-SA" sz="2200" b="1" dirty="0" smtClean="0">
                <a:ea typeface="Arial Unicode MS" pitchFamily="34" charset="-128"/>
              </a:rPr>
              <a:t>                                      </a:t>
            </a:r>
            <a:r>
              <a:rPr kumimoji="1" lang="en-US" altLang="ar-SA" sz="2200" b="1" dirty="0" smtClean="0">
                <a:ea typeface="Arial Unicode MS" pitchFamily="34" charset="-128"/>
              </a:rPr>
              <a:t>(LIFO)</a:t>
            </a:r>
            <a:r>
              <a:rPr kumimoji="1" lang="en-US" sz="2200" b="1" dirty="0" smtClean="0">
                <a:ea typeface="Arial Unicode MS" pitchFamily="34" charset="-128"/>
              </a:rPr>
              <a:t> </a:t>
            </a:r>
            <a:r>
              <a:rPr kumimoji="1" lang="fa-IR" sz="2200" b="1" dirty="0" smtClean="0">
                <a:ea typeface="Arial Unicode MS" pitchFamily="34" charset="-128"/>
              </a:rPr>
              <a:t>2- </a:t>
            </a:r>
            <a:r>
              <a:rPr kumimoji="1" lang="ar-SA" sz="2200" b="1" dirty="0" smtClean="0">
                <a:ea typeface="Arial Unicode MS" pitchFamily="34" charset="-128"/>
              </a:rPr>
              <a:t>سیستم لایفو</a:t>
            </a:r>
            <a:endParaRPr kumimoji="1" lang="fa-IR" sz="2200" b="1" dirty="0" smtClean="0">
              <a:ea typeface="Arial Unicode MS" pitchFamily="34" charset="-128"/>
            </a:endParaRPr>
          </a:p>
          <a:p>
            <a:pPr algn="r" eaLnBrk="0" hangingPunct="0">
              <a:spcBef>
                <a:spcPct val="50000"/>
              </a:spcBef>
            </a:pPr>
            <a:r>
              <a:rPr kumimoji="1" lang="ar-SA" sz="2200" b="1" dirty="0" smtClean="0"/>
              <a:t>در روش اول </a:t>
            </a:r>
            <a:r>
              <a:rPr kumimoji="1" lang="fa-IR" sz="2200" b="1" dirty="0" smtClean="0"/>
              <a:t>(فایفو)</a:t>
            </a:r>
            <a:r>
              <a:rPr kumimoji="1" lang="ar-SA" sz="2200" b="1" dirty="0" smtClean="0"/>
              <a:t>جنسی كه اول وارد شده اول خارج و مصرف می شود و در روش دوم </a:t>
            </a:r>
            <a:r>
              <a:rPr kumimoji="1" lang="fa-IR" sz="2200" b="1" dirty="0" smtClean="0"/>
              <a:t>(لایفو)</a:t>
            </a:r>
            <a:r>
              <a:rPr kumimoji="1" lang="ar-SA" sz="2200" b="1" dirty="0" smtClean="0"/>
              <a:t>جنسی كه آخر از  همه وارد شده اول مصرف می شود</a:t>
            </a:r>
            <a:r>
              <a:rPr kumimoji="1" lang="fa-IR" sz="2200" b="1" dirty="0" smtClean="0"/>
              <a:t> </a:t>
            </a:r>
            <a:r>
              <a:rPr kumimoji="1" lang="fa-IR" sz="2200" b="1" dirty="0" smtClean="0"/>
              <a:t>. </a:t>
            </a:r>
            <a:endParaRPr kumimoji="1" lang="fa-IR" sz="2200" b="1" smtClean="0"/>
          </a:p>
          <a:p>
            <a:pPr algn="r" eaLnBrk="0" hangingPunct="0">
              <a:spcBef>
                <a:spcPct val="50000"/>
              </a:spcBef>
            </a:pPr>
            <a:r>
              <a:rPr kumimoji="1" lang="fa-IR" sz="2200" b="1" smtClean="0"/>
              <a:t> </a:t>
            </a:r>
            <a:r>
              <a:rPr kumimoji="1" lang="fa-IR" sz="2200" b="1" smtClean="0"/>
              <a:t>     </a:t>
            </a:r>
            <a:r>
              <a:rPr kumimoji="1" lang="fa-IR" sz="2200" b="1" smtClean="0"/>
              <a:t>(</a:t>
            </a:r>
            <a:r>
              <a:rPr kumimoji="1" lang="fa-IR" sz="2200" b="1" dirty="0" smtClean="0"/>
              <a:t>انبار </a:t>
            </a:r>
            <a:r>
              <a:rPr kumimoji="1" lang="fa-IR" sz="2200" b="1" dirty="0" smtClean="0"/>
              <a:t>آهن ) </a:t>
            </a:r>
            <a:r>
              <a:rPr kumimoji="1" lang="ar-SA" sz="2200" b="1" dirty="0" smtClean="0"/>
              <a:t>.</a:t>
            </a:r>
            <a:r>
              <a:rPr kumimoji="1" lang="fa-IR" sz="2200" b="1" dirty="0" smtClean="0"/>
              <a:t> </a:t>
            </a:r>
          </a:p>
          <a:p>
            <a:pPr algn="r" eaLnBrk="0" hangingPunct="0">
              <a:spcBef>
                <a:spcPct val="50000"/>
              </a:spcBef>
            </a:pPr>
            <a:r>
              <a:rPr kumimoji="1" lang="ar-SA" sz="2200" b="1" dirty="0" smtClean="0"/>
              <a:t>استعمال روش لایفو نادر بوده و غالبا فایفو را به كار می</a:t>
            </a:r>
            <a:r>
              <a:rPr kumimoji="1" lang="fa-IR" sz="2200" b="1" dirty="0" smtClean="0"/>
              <a:t> </a:t>
            </a:r>
            <a:r>
              <a:rPr kumimoji="1" lang="ar-SA" sz="2200" b="1" dirty="0" smtClean="0"/>
              <a:t>برند كه به   چند طریق عملی است :</a:t>
            </a:r>
            <a:endParaRPr kumimoji="1" lang="en-US" sz="2200" b="1" dirty="0" smtClean="0">
              <a:ea typeface="Arial Unicode MS" pitchFamily="34" charset="-128"/>
            </a:endParaRPr>
          </a:p>
          <a:p>
            <a:pPr algn="r" eaLnBrk="0" hangingPunct="0">
              <a:spcBef>
                <a:spcPct val="50000"/>
              </a:spcBef>
            </a:pPr>
            <a:r>
              <a:rPr kumimoji="1" lang="ar-SA" sz="2200" b="1" dirty="0" smtClean="0">
                <a:solidFill>
                  <a:srgbClr val="0070C0"/>
                </a:solidFill>
                <a:effectLst>
                  <a:outerShdw blurRad="38100" dist="38100" dir="2700000" algn="tl">
                    <a:srgbClr val="C0C0C0"/>
                  </a:outerShdw>
                </a:effectLst>
                <a:ea typeface="Arial Unicode MS" pitchFamily="34" charset="-128"/>
              </a:rPr>
              <a:t>الف)روش دو كارتی</a:t>
            </a:r>
            <a:r>
              <a:rPr kumimoji="1" lang="ar-SA" sz="2200" b="1" dirty="0" smtClean="0">
                <a:solidFill>
                  <a:srgbClr val="0070C0"/>
                </a:solidFill>
                <a:ea typeface="Arial Unicode MS" pitchFamily="34" charset="-128"/>
              </a:rPr>
              <a:t>:</a:t>
            </a:r>
            <a:r>
              <a:rPr kumimoji="1" lang="fa-IR" sz="2200" b="1" dirty="0" smtClean="0">
                <a:solidFill>
                  <a:srgbClr val="0070C0"/>
                </a:solidFill>
                <a:ea typeface="Arial Unicode MS" pitchFamily="34" charset="-128"/>
              </a:rPr>
              <a:t> </a:t>
            </a:r>
            <a:r>
              <a:rPr kumimoji="1" lang="ar-SA" sz="2200" b="1" dirty="0" smtClean="0">
                <a:ea typeface="Arial Unicode MS" pitchFamily="34" charset="-128"/>
              </a:rPr>
              <a:t>این روش وقتی قابل اجرا است كه اجناس دارای بسته بندی بزرگ باشندیا در ظروف بزرگ قرارداشته باشند. در این صورت برای هر بسته دو كارت نوشته می شود كه یك كارت به بسته مربوطه چسبانیده شده و</a:t>
            </a:r>
            <a:r>
              <a:rPr kumimoji="1" lang="fa-IR" sz="2200" b="1" dirty="0" smtClean="0">
                <a:ea typeface="Arial Unicode MS" pitchFamily="34" charset="-128"/>
              </a:rPr>
              <a:t> </a:t>
            </a:r>
            <a:r>
              <a:rPr kumimoji="1" lang="ar-SA" sz="2200" b="1" dirty="0" smtClean="0">
                <a:ea typeface="Arial Unicode MS" pitchFamily="34" charset="-128"/>
              </a:rPr>
              <a:t>كارت دیگر را انبار دار نگه می دارد</a:t>
            </a:r>
            <a:r>
              <a:rPr kumimoji="1" lang="fa-IR" sz="2200" b="1" dirty="0" smtClean="0">
                <a:ea typeface="Arial Unicode MS" pitchFamily="34" charset="-128"/>
              </a:rPr>
              <a:t> </a:t>
            </a:r>
            <a:r>
              <a:rPr kumimoji="1" lang="ar-SA" sz="2200" b="1" dirty="0" smtClean="0">
                <a:ea typeface="Arial Unicode MS" pitchFamily="34" charset="-128"/>
              </a:rPr>
              <a:t>و در هنگام درخواست انباردار از </a:t>
            </a:r>
            <a:r>
              <a:rPr kumimoji="1" lang="en-US" sz="2200" b="1" dirty="0" smtClean="0">
                <a:ea typeface="Arial Unicode MS" pitchFamily="34" charset="-128"/>
              </a:rPr>
              <a:t> </a:t>
            </a:r>
            <a:r>
              <a:rPr kumimoji="1" lang="ar-SA" sz="2200" b="1" dirty="0" smtClean="0">
                <a:ea typeface="Arial Unicode MS" pitchFamily="34" charset="-128"/>
              </a:rPr>
              <a:t>روی كارت های معین می داند كدام بسته باید اول از انبار خارج شو</a:t>
            </a:r>
            <a:r>
              <a:rPr kumimoji="1" lang="fa-IR" sz="2200" b="1" dirty="0" smtClean="0">
                <a:ea typeface="Arial Unicode MS" pitchFamily="34" charset="-128"/>
              </a:rPr>
              <a:t>د.</a:t>
            </a:r>
          </a:p>
          <a:p>
            <a:pPr algn="r" eaLnBrk="0" hangingPunct="0">
              <a:spcBef>
                <a:spcPct val="50000"/>
              </a:spcBef>
            </a:pPr>
            <a:r>
              <a:rPr kumimoji="1" lang="fa-IR" sz="2200" b="1" dirty="0" smtClean="0">
                <a:ea typeface="Arial Unicode MS" pitchFamily="34" charset="-128"/>
              </a:rPr>
              <a:t>  </a:t>
            </a:r>
            <a:endParaRPr kumimoji="1" lang="en-US" sz="2200" b="1" dirty="0" smtClean="0"/>
          </a:p>
          <a:p>
            <a:pPr algn="r" eaLnBrk="0" hangingPunct="0"/>
            <a:endParaRPr lang="fa-IR" sz="2200" dirty="0"/>
          </a:p>
        </p:txBody>
      </p:sp>
      <p:sp>
        <p:nvSpPr>
          <p:cNvPr id="5" name="Left Arrow 4"/>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 calcmode="lin" valueType="num">
                                      <p:cBhvr additive="base">
                                        <p:cTn id="1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 calcmode="lin" valueType="num">
                                      <p:cBhvr additive="base">
                                        <p:cTn id="25"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 calcmode="lin" valueType="num">
                                      <p:cBhvr additive="base">
                                        <p:cTn id="31"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anim calcmode="lin" valueType="num">
                                      <p:cBhvr additive="base">
                                        <p:cTn id="37"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xEl>
                                              <p:pRg st="6" end="6"/>
                                            </p:txEl>
                                          </p:spTgt>
                                        </p:tgtEl>
                                        <p:attrNameLst>
                                          <p:attrName>style.visibility</p:attrName>
                                        </p:attrNameLst>
                                      </p:cBhvr>
                                      <p:to>
                                        <p:strVal val="visible"/>
                                      </p:to>
                                    </p:set>
                                    <p:anim calcmode="lin" valueType="num">
                                      <p:cBhvr additive="base">
                                        <p:cTn id="43"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0" y="1524000"/>
            <a:ext cx="9144000" cy="5105400"/>
          </a:xfrm>
          <a:prstGeom prst="rect">
            <a:avLst/>
          </a:prstGeom>
          <a:noFill/>
          <a:ln w="9525">
            <a:noFill/>
            <a:miter lim="800000"/>
            <a:headEnd/>
            <a:tailEnd/>
          </a:ln>
          <a:effectLst/>
        </p:spPr>
        <p:txBody>
          <a:bodyPr lIns="92075" tIns="46038" rIns="92075" bIns="46038"/>
          <a:lstStyle/>
          <a:p>
            <a:pPr marL="342900" indent="-342900" algn="just">
              <a:spcBef>
                <a:spcPct val="20000"/>
              </a:spcBef>
              <a:buFontTx/>
              <a:buChar char="•"/>
            </a:pPr>
            <a:endParaRPr lang="en-US" altLang="en-US" sz="2800" dirty="0">
              <a:latin typeface="B Compset" pitchFamily="2" charset="-78"/>
            </a:endParaRPr>
          </a:p>
        </p:txBody>
      </p:sp>
      <p:sp>
        <p:nvSpPr>
          <p:cNvPr id="11" name="Rectangle 10"/>
          <p:cNvSpPr/>
          <p:nvPr/>
        </p:nvSpPr>
        <p:spPr>
          <a:xfrm>
            <a:off x="1219200" y="457200"/>
            <a:ext cx="6516528" cy="584775"/>
          </a:xfrm>
          <a:prstGeom prst="rect">
            <a:avLst/>
          </a:prstGeom>
        </p:spPr>
        <p:txBody>
          <a:bodyPr wrap="none">
            <a:spAutoFit/>
          </a:bodyPr>
          <a:lstStyle/>
          <a:p>
            <a:r>
              <a:rPr lang="ar-SA" sz="3200" b="1" dirty="0" smtClean="0">
                <a:solidFill>
                  <a:schemeClr val="accent2"/>
                </a:solidFill>
                <a:cs typeface="B Traffic" pitchFamily="2" charset="-78"/>
              </a:rPr>
              <a:t>روش های مختلف استفاده از اجناس انبار</a:t>
            </a:r>
            <a:endParaRPr lang="fa-IR" sz="3200" dirty="0"/>
          </a:p>
        </p:txBody>
      </p:sp>
      <p:sp>
        <p:nvSpPr>
          <p:cNvPr id="12" name="Rectangle 11"/>
          <p:cNvSpPr/>
          <p:nvPr/>
        </p:nvSpPr>
        <p:spPr>
          <a:xfrm>
            <a:off x="381000" y="838200"/>
            <a:ext cx="8458200" cy="5816977"/>
          </a:xfrm>
          <a:prstGeom prst="rect">
            <a:avLst/>
          </a:prstGeom>
        </p:spPr>
        <p:txBody>
          <a:bodyPr wrap="square">
            <a:spAutoFit/>
          </a:bodyPr>
          <a:lstStyle/>
          <a:p>
            <a:pPr eaLnBrk="0" hangingPunct="0"/>
            <a:endParaRPr kumimoji="1" lang="fa-IR" sz="2400" b="1" dirty="0" smtClean="0">
              <a:ea typeface="Arial Unicode MS" pitchFamily="34" charset="-128"/>
              <a:cs typeface="B Traffic" pitchFamily="2" charset="-78"/>
            </a:endParaRPr>
          </a:p>
          <a:p>
            <a:pPr algn="r" eaLnBrk="0" hangingPunct="0">
              <a:spcBef>
                <a:spcPct val="50000"/>
              </a:spcBef>
            </a:pPr>
            <a:r>
              <a:rPr kumimoji="1" lang="fa-IR" sz="2400" b="1" dirty="0" smtClean="0">
                <a:ea typeface="Arial Unicode MS" pitchFamily="34" charset="-128"/>
                <a:cs typeface="B Traffic" pitchFamily="2" charset="-78"/>
              </a:rPr>
              <a:t> </a:t>
            </a:r>
            <a:r>
              <a:rPr kumimoji="1" lang="ar-SA" sz="2400" b="1" dirty="0" smtClean="0">
                <a:solidFill>
                  <a:srgbClr val="0070C0"/>
                </a:solidFill>
                <a:effectLst>
                  <a:outerShdw blurRad="38100" dist="38100" dir="2700000" algn="tl">
                    <a:srgbClr val="C0C0C0"/>
                  </a:outerShdw>
                </a:effectLst>
                <a:cs typeface="B Traffic" pitchFamily="2" charset="-78"/>
              </a:rPr>
              <a:t>ب)روش فاصله توقفی</a:t>
            </a:r>
            <a:r>
              <a:rPr kumimoji="1" lang="ar-SA" sz="2400" b="1" dirty="0" smtClean="0">
                <a:solidFill>
                  <a:srgbClr val="0070C0"/>
                </a:solidFill>
                <a:cs typeface="B Traffic" pitchFamily="2" charset="-78"/>
              </a:rPr>
              <a:t>:</a:t>
            </a:r>
            <a:r>
              <a:rPr kumimoji="1" lang="fa-IR" sz="2400" b="1" dirty="0" smtClean="0">
                <a:solidFill>
                  <a:srgbClr val="0070C0"/>
                </a:solidFill>
                <a:cs typeface="B Traffic" pitchFamily="2" charset="-78"/>
              </a:rPr>
              <a:t> </a:t>
            </a:r>
            <a:r>
              <a:rPr kumimoji="1" lang="ar-SA" sz="2400" b="1" dirty="0" smtClean="0">
                <a:cs typeface="B Traffic" pitchFamily="2" charset="-78"/>
              </a:rPr>
              <a:t>در این روش بین پارتی جدی و قدیم ده سانتیمتر فاصله می گذارند</a:t>
            </a:r>
            <a:r>
              <a:rPr kumimoji="1" lang="fa-IR" sz="2400" b="1" dirty="0" smtClean="0">
                <a:cs typeface="B Traffic" pitchFamily="2" charset="-78"/>
              </a:rPr>
              <a:t> </a:t>
            </a:r>
            <a:r>
              <a:rPr kumimoji="1" lang="ar-SA" sz="2400" b="1" dirty="0" smtClean="0">
                <a:cs typeface="B Traffic" pitchFamily="2" charset="-78"/>
              </a:rPr>
              <a:t>تا از هم جدا باشند</a:t>
            </a:r>
            <a:r>
              <a:rPr kumimoji="1" lang="fa-IR" sz="2400" b="1" dirty="0" smtClean="0">
                <a:cs typeface="B Traffic" pitchFamily="2" charset="-78"/>
              </a:rPr>
              <a:t> </a:t>
            </a:r>
            <a:r>
              <a:rPr kumimoji="1" lang="ar-SA" sz="2400" b="1" dirty="0" smtClean="0">
                <a:cs typeface="B Traffic" pitchFamily="2" charset="-78"/>
              </a:rPr>
              <a:t>و این فاصله را فاصله ((توقفی))می نامند</a:t>
            </a:r>
            <a:r>
              <a:rPr kumimoji="1" lang="fa-IR" sz="2400" b="1" dirty="0" smtClean="0">
                <a:cs typeface="B Traffic" pitchFamily="2" charset="-78"/>
              </a:rPr>
              <a:t> </a:t>
            </a:r>
          </a:p>
          <a:p>
            <a:pPr algn="r" eaLnBrk="0" hangingPunct="0">
              <a:spcBef>
                <a:spcPct val="50000"/>
              </a:spcBef>
            </a:pPr>
            <a:r>
              <a:rPr kumimoji="1" lang="fa-IR" sz="2400" b="1" dirty="0" smtClean="0">
                <a:solidFill>
                  <a:srgbClr val="0070C0"/>
                </a:solidFill>
                <a:effectLst>
                  <a:outerShdw blurRad="38100" dist="38100" dir="2700000" algn="tl">
                    <a:srgbClr val="C0C0C0"/>
                  </a:outerShdw>
                </a:effectLst>
                <a:cs typeface="B Traffic" pitchFamily="2" charset="-78"/>
              </a:rPr>
              <a:t>پ</a:t>
            </a:r>
            <a:r>
              <a:rPr kumimoji="1" lang="ar-SA" sz="2400" b="1" dirty="0" smtClean="0">
                <a:solidFill>
                  <a:srgbClr val="0070C0"/>
                </a:solidFill>
                <a:effectLst>
                  <a:outerShdw blurRad="38100" dist="38100" dir="2700000" algn="tl">
                    <a:srgbClr val="C0C0C0"/>
                  </a:outerShdw>
                </a:effectLst>
                <a:cs typeface="B Traffic" pitchFamily="2" charset="-78"/>
              </a:rPr>
              <a:t>)روش قوه ثقل</a:t>
            </a:r>
            <a:r>
              <a:rPr kumimoji="1" lang="ar-SA" sz="2400" b="1" dirty="0" smtClean="0">
                <a:solidFill>
                  <a:srgbClr val="0070C0"/>
                </a:solidFill>
                <a:cs typeface="B Traffic" pitchFamily="2" charset="-78"/>
              </a:rPr>
              <a:t>:</a:t>
            </a:r>
            <a:r>
              <a:rPr kumimoji="1" lang="fa-IR" sz="2400" b="1" dirty="0" smtClean="0">
                <a:solidFill>
                  <a:srgbClr val="0070C0"/>
                </a:solidFill>
                <a:cs typeface="B Traffic" pitchFamily="2" charset="-78"/>
              </a:rPr>
              <a:t> </a:t>
            </a:r>
            <a:r>
              <a:rPr kumimoji="1" lang="ar-SA" sz="2400" b="1" dirty="0" smtClean="0">
                <a:cs typeface="B Traffic" pitchFamily="2" charset="-78"/>
              </a:rPr>
              <a:t>بعضی از اجناس را می توان در سیلو های مخصوصی نگهداری کرد</a:t>
            </a:r>
            <a:endParaRPr kumimoji="1" lang="fa-IR" sz="2400" b="1" dirty="0" smtClean="0">
              <a:cs typeface="B Traffic" pitchFamily="2" charset="-78"/>
            </a:endParaRPr>
          </a:p>
          <a:p>
            <a:pPr algn="r" eaLnBrk="0" hangingPunct="0">
              <a:spcBef>
                <a:spcPct val="50000"/>
              </a:spcBef>
            </a:pPr>
            <a:r>
              <a:rPr kumimoji="1" lang="fa-IR" sz="2400" b="1" dirty="0" smtClean="0">
                <a:cs typeface="B Traffic" pitchFamily="2" charset="-78"/>
              </a:rPr>
              <a:t> </a:t>
            </a:r>
            <a:r>
              <a:rPr kumimoji="1" lang="fa-IR" sz="2400" b="1" dirty="0" smtClean="0">
                <a:solidFill>
                  <a:srgbClr val="0070C0"/>
                </a:solidFill>
                <a:effectLst>
                  <a:outerShdw blurRad="38100" dist="38100" dir="2700000" algn="tl">
                    <a:srgbClr val="C0C0C0"/>
                  </a:outerShdw>
                </a:effectLst>
                <a:cs typeface="B Traffic" pitchFamily="2" charset="-78"/>
              </a:rPr>
              <a:t>ت</a:t>
            </a:r>
            <a:r>
              <a:rPr kumimoji="1" lang="ar-SA" sz="2400" b="1" dirty="0" smtClean="0">
                <a:solidFill>
                  <a:srgbClr val="0070C0"/>
                </a:solidFill>
                <a:effectLst>
                  <a:outerShdw blurRad="38100" dist="38100" dir="2700000" algn="tl">
                    <a:srgbClr val="C0C0C0"/>
                  </a:outerShdw>
                </a:effectLst>
                <a:cs typeface="B Traffic" pitchFamily="2" charset="-78"/>
              </a:rPr>
              <a:t>)روش متحرک</a:t>
            </a:r>
            <a:r>
              <a:rPr kumimoji="1" lang="ar-SA" sz="2400" b="1" dirty="0" smtClean="0">
                <a:solidFill>
                  <a:srgbClr val="0070C0"/>
                </a:solidFill>
                <a:cs typeface="B Traffic" pitchFamily="2" charset="-78"/>
              </a:rPr>
              <a:t> </a:t>
            </a:r>
            <a:r>
              <a:rPr kumimoji="1" lang="ar-SA" sz="2400" b="1" dirty="0" smtClean="0">
                <a:solidFill>
                  <a:srgbClr val="FF0000"/>
                </a:solidFill>
                <a:cs typeface="B Traffic" pitchFamily="2" charset="-78"/>
              </a:rPr>
              <a:t>:</a:t>
            </a:r>
            <a:r>
              <a:rPr kumimoji="1" lang="fa-IR" sz="2400" b="1" dirty="0" smtClean="0">
                <a:cs typeface="B Traffic" pitchFamily="2" charset="-78"/>
              </a:rPr>
              <a:t> </a:t>
            </a:r>
            <a:r>
              <a:rPr kumimoji="1" lang="ar-SA" sz="2400" b="1" dirty="0" smtClean="0">
                <a:cs typeface="B Traffic" pitchFamily="2" charset="-78"/>
              </a:rPr>
              <a:t>این روش اکثرا بهترین راه انجام سیستم فایفو است. به این طریق که در محل مخصوص هر جنس را از یک طرف برداشته و اجناس تازه وارد را به طرف دبگر اضافه کند</a:t>
            </a:r>
            <a:endParaRPr kumimoji="1" lang="fa-IR" sz="2400" b="1" dirty="0" smtClean="0">
              <a:cs typeface="B Traffic" pitchFamily="2" charset="-78"/>
            </a:endParaRPr>
          </a:p>
          <a:p>
            <a:pPr algn="r" eaLnBrk="0" hangingPunct="0">
              <a:spcBef>
                <a:spcPct val="50000"/>
              </a:spcBef>
            </a:pPr>
            <a:r>
              <a:rPr kumimoji="1" lang="fa-IR" sz="2400" b="1" dirty="0" smtClean="0">
                <a:cs typeface="B Traffic" pitchFamily="2" charset="-78"/>
              </a:rPr>
              <a:t> </a:t>
            </a:r>
            <a:r>
              <a:rPr kumimoji="1" lang="fa-IR" sz="2400" b="1" dirty="0" smtClean="0">
                <a:solidFill>
                  <a:srgbClr val="0070C0"/>
                </a:solidFill>
                <a:effectLst>
                  <a:outerShdw blurRad="38100" dist="38100" dir="2700000" algn="tl">
                    <a:srgbClr val="C0C0C0"/>
                  </a:outerShdw>
                </a:effectLst>
                <a:cs typeface="B Traffic" pitchFamily="2" charset="-78"/>
              </a:rPr>
              <a:t>ث</a:t>
            </a:r>
            <a:r>
              <a:rPr kumimoji="1" lang="ar-SA" sz="2400" b="1" dirty="0" smtClean="0">
                <a:solidFill>
                  <a:srgbClr val="0070C0"/>
                </a:solidFill>
                <a:effectLst>
                  <a:outerShdw blurRad="38100" dist="38100" dir="2700000" algn="tl">
                    <a:srgbClr val="C0C0C0"/>
                  </a:outerShdw>
                </a:effectLst>
                <a:cs typeface="B Traffic" pitchFamily="2" charset="-78"/>
              </a:rPr>
              <a:t>)روش مساحت دوبل</a:t>
            </a:r>
            <a:r>
              <a:rPr kumimoji="1" lang="ar-SA" sz="2400" b="1" dirty="0" smtClean="0">
                <a:solidFill>
                  <a:srgbClr val="FF0000"/>
                </a:solidFill>
                <a:cs typeface="B Traffic" pitchFamily="2" charset="-78"/>
              </a:rPr>
              <a:t>:</a:t>
            </a:r>
            <a:r>
              <a:rPr kumimoji="1" lang="fa-IR" sz="2400" b="1" dirty="0" smtClean="0">
                <a:cs typeface="B Traffic" pitchFamily="2" charset="-78"/>
              </a:rPr>
              <a:t> </a:t>
            </a:r>
            <a:r>
              <a:rPr kumimoji="1" lang="ar-SA" sz="2400" b="1" dirty="0" smtClean="0">
                <a:cs typeface="B Traffic" pitchFamily="2" charset="-78"/>
              </a:rPr>
              <a:t>در این روش برای هر جنسی در انبار دو برابر مساحتی را که لازم داردتعیین می کنند.</a:t>
            </a:r>
            <a:endParaRPr kumimoji="1" lang="en-US" sz="2400" b="1" dirty="0" smtClean="0">
              <a:cs typeface="B Traffic" pitchFamily="2" charset="-78"/>
            </a:endParaRPr>
          </a:p>
          <a:p>
            <a:pPr algn="r" eaLnBrk="0" hangingPunct="0">
              <a:spcBef>
                <a:spcPct val="50000"/>
              </a:spcBef>
            </a:pPr>
            <a:r>
              <a:rPr kumimoji="1" lang="fa-IR" sz="2400" b="1" dirty="0" smtClean="0">
                <a:ea typeface="Arial Unicode MS" pitchFamily="34" charset="-128"/>
                <a:cs typeface="B Traffic" pitchFamily="2" charset="-78"/>
              </a:rPr>
              <a:t> </a:t>
            </a:r>
            <a:endParaRPr kumimoji="1" lang="en-US" sz="2400" b="1" dirty="0" smtClean="0">
              <a:cs typeface="B Traffic" pitchFamily="2" charset="-78"/>
            </a:endParaRPr>
          </a:p>
          <a:p>
            <a:pPr eaLnBrk="0" hangingPunct="0"/>
            <a:endParaRPr lang="fa-IR" sz="2400" dirty="0"/>
          </a:p>
        </p:txBody>
      </p:sp>
      <p:sp>
        <p:nvSpPr>
          <p:cNvPr id="5" name="Left Arrow 4"/>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 calcmode="lin" valueType="num">
                                      <p:cBhvr additive="base">
                                        <p:cTn id="13"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 calcmode="lin" valueType="num">
                                      <p:cBhvr additive="base">
                                        <p:cTn id="19"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4" end="4"/>
                                            </p:txEl>
                                          </p:spTgt>
                                        </p:tgtEl>
                                        <p:attrNameLst>
                                          <p:attrName>style.visibility</p:attrName>
                                        </p:attrNameLst>
                                      </p:cBhvr>
                                      <p:to>
                                        <p:strVal val="visible"/>
                                      </p:to>
                                    </p:set>
                                    <p:anim calcmode="lin" valueType="num">
                                      <p:cBhvr additive="base">
                                        <p:cTn id="25"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xEl>
                                              <p:pRg st="5" end="5"/>
                                            </p:txEl>
                                          </p:spTgt>
                                        </p:tgtEl>
                                        <p:attrNameLst>
                                          <p:attrName>style.visibility</p:attrName>
                                        </p:attrNameLst>
                                      </p:cBhvr>
                                      <p:to>
                                        <p:strVal val="visible"/>
                                      </p:to>
                                    </p:set>
                                    <p:anim calcmode="lin" valueType="num">
                                      <p:cBhvr additive="base">
                                        <p:cTn id="31"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42988" y="0"/>
            <a:ext cx="5434012" cy="1219200"/>
          </a:xfrm>
        </p:spPr>
        <p:txBody>
          <a:bodyPr>
            <a:normAutofit fontScale="90000"/>
          </a:bodyPr>
          <a:lstStyle/>
          <a:p>
            <a:pPr algn="r"/>
            <a:r>
              <a:rPr lang="ar-SA" sz="4000" b="1" dirty="0">
                <a:solidFill>
                  <a:schemeClr val="accent2"/>
                </a:solidFill>
                <a:cs typeface="B Traffic" pitchFamily="2" charset="-78"/>
              </a:rPr>
              <a:t>انبار گردانی و کنترل</a:t>
            </a:r>
            <a:r>
              <a:rPr lang="fa-IR" sz="4000" b="1" dirty="0">
                <a:solidFill>
                  <a:schemeClr val="accent2"/>
                </a:solidFill>
                <a:cs typeface="B Traffic" pitchFamily="2" charset="-78"/>
              </a:rPr>
              <a:t> </a:t>
            </a:r>
            <a:r>
              <a:rPr lang="ar-SA" sz="4000" b="1" dirty="0">
                <a:solidFill>
                  <a:schemeClr val="accent2"/>
                </a:solidFill>
                <a:cs typeface="B Traffic" pitchFamily="2" charset="-78"/>
              </a:rPr>
              <a:t> انبارها</a:t>
            </a:r>
            <a:endParaRPr lang="en-US" altLang="en-US" sz="4000" b="1" dirty="0">
              <a:solidFill>
                <a:schemeClr val="accent2"/>
              </a:solidFill>
              <a:cs typeface="B Traffic" pitchFamily="2" charset="-78"/>
            </a:endParaRPr>
          </a:p>
        </p:txBody>
      </p:sp>
      <p:sp>
        <p:nvSpPr>
          <p:cNvPr id="18435" name="Rectangle 3"/>
          <p:cNvSpPr>
            <a:spLocks noChangeArrowheads="1"/>
          </p:cNvSpPr>
          <p:nvPr/>
        </p:nvSpPr>
        <p:spPr bwMode="auto">
          <a:xfrm>
            <a:off x="323850" y="2276475"/>
            <a:ext cx="8532813" cy="3416320"/>
          </a:xfrm>
          <a:prstGeom prst="rect">
            <a:avLst/>
          </a:prstGeom>
          <a:noFill/>
          <a:ln w="12700" cap="sq">
            <a:noFill/>
            <a:miter lim="800000"/>
            <a:headEnd type="none" w="sm" len="sm"/>
            <a:tailEnd type="none" w="sm" len="sm"/>
          </a:ln>
          <a:effectLst/>
        </p:spPr>
        <p:txBody>
          <a:bodyPr>
            <a:spAutoFit/>
          </a:bodyPr>
          <a:lstStyle/>
          <a:p>
            <a:pPr algn="ctr" eaLnBrk="0" hangingPunct="0">
              <a:spcBef>
                <a:spcPct val="50000"/>
              </a:spcBef>
            </a:pPr>
            <a:r>
              <a:rPr kumimoji="1" lang="ar-SA" sz="2400" b="1" dirty="0">
                <a:ea typeface="Arial Unicode MS" pitchFamily="34" charset="-128"/>
                <a:cs typeface="B Traffic" pitchFamily="2" charset="-78"/>
              </a:rPr>
              <a:t>برای کسب</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 اطمینان از صحت عملیات موجودی انبارها و کشف</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و اصلاح تفاوت های موجود میان مقدار واقعی موجودی و مانده کارت</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های معین مواد</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موجودی </a:t>
            </a:r>
            <a:r>
              <a:rPr kumimoji="1" lang="ar-SA" sz="2400" b="1" dirty="0" smtClean="0">
                <a:ea typeface="Arial Unicode MS" pitchFamily="34" charset="-128"/>
                <a:cs typeface="B Traffic" pitchFamily="2" charset="-78"/>
              </a:rPr>
              <a:t>گیری </a:t>
            </a:r>
            <a:r>
              <a:rPr kumimoji="1" lang="ar-SA" sz="2400" b="1" dirty="0">
                <a:solidFill>
                  <a:srgbClr val="0070C0"/>
                </a:solidFill>
                <a:ea typeface="Arial Unicode MS" pitchFamily="34" charset="-128"/>
                <a:cs typeface="B Traffic" pitchFamily="2" charset="-78"/>
              </a:rPr>
              <a:t>ادواری</a:t>
            </a:r>
            <a:r>
              <a:rPr kumimoji="1" lang="ar-SA" sz="2400" b="1" dirty="0">
                <a:solidFill>
                  <a:srgbClr val="FFFF00"/>
                </a:solidFill>
                <a:ea typeface="Arial Unicode MS" pitchFamily="34" charset="-128"/>
                <a:cs typeface="B Traffic" pitchFamily="2" charset="-78"/>
              </a:rPr>
              <a:t> </a:t>
            </a:r>
            <a:r>
              <a:rPr kumimoji="1" lang="ar-SA" sz="2400" b="1" dirty="0">
                <a:ea typeface="Arial Unicode MS" pitchFamily="34" charset="-128"/>
                <a:cs typeface="B Traffic" pitchFamily="2" charset="-78"/>
              </a:rPr>
              <a:t>ضروری است</a:t>
            </a:r>
            <a:r>
              <a:rPr kumimoji="1" lang="fa-IR" sz="2400" b="1" dirty="0">
                <a:ea typeface="Arial Unicode MS" pitchFamily="34" charset="-128"/>
                <a:cs typeface="B Traffic" pitchFamily="2" charset="-78"/>
              </a:rPr>
              <a:t>.</a:t>
            </a:r>
          </a:p>
          <a:p>
            <a:pPr algn="ctr" eaLnBrk="0" hangingPunct="0">
              <a:spcBef>
                <a:spcPct val="50000"/>
              </a:spcBef>
            </a:pPr>
            <a:endParaRPr kumimoji="1" lang="en-US" sz="2400" b="1" dirty="0" smtClean="0">
              <a:ea typeface="Arial Unicode MS" pitchFamily="34" charset="-128"/>
              <a:cs typeface="B Traffic" pitchFamily="2" charset="-78"/>
            </a:endParaRPr>
          </a:p>
          <a:p>
            <a:pPr algn="ctr" eaLnBrk="0" hangingPunct="0">
              <a:spcBef>
                <a:spcPct val="50000"/>
              </a:spcBef>
            </a:pPr>
            <a:r>
              <a:rPr kumimoji="1" lang="ar-SA" sz="2400" b="1" dirty="0" smtClean="0">
                <a:ea typeface="Arial Unicode MS" pitchFamily="34" charset="-128"/>
                <a:cs typeface="B Traffic" pitchFamily="2" charset="-78"/>
              </a:rPr>
              <a:t>کنترل</a:t>
            </a:r>
            <a:r>
              <a:rPr kumimoji="1" lang="fa-IR" sz="2400" b="1" dirty="0" smtClean="0">
                <a:ea typeface="Arial Unicode MS" pitchFamily="34" charset="-128"/>
                <a:cs typeface="B Traffic" pitchFamily="2" charset="-78"/>
              </a:rPr>
              <a:t> </a:t>
            </a:r>
            <a:r>
              <a:rPr kumimoji="1" lang="ar-SA" sz="2400" b="1" dirty="0" smtClean="0">
                <a:ea typeface="Arial Unicode MS" pitchFamily="34" charset="-128"/>
                <a:cs typeface="B Traffic" pitchFamily="2" charset="-78"/>
              </a:rPr>
              <a:t> </a:t>
            </a:r>
            <a:r>
              <a:rPr kumimoji="1" lang="ar-SA" sz="2400" b="1" dirty="0">
                <a:ea typeface="Arial Unicode MS" pitchFamily="34" charset="-128"/>
                <a:cs typeface="B Traffic" pitchFamily="2" charset="-78"/>
              </a:rPr>
              <a:t>انبارها ممکن</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است توسط مقامات مجاز و مسئول سازمان به عمل آید که</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 </a:t>
            </a:r>
            <a:r>
              <a:rPr kumimoji="1" lang="ar-SA" sz="2400" b="1" dirty="0">
                <a:solidFill>
                  <a:srgbClr val="0070C0"/>
                </a:solidFill>
                <a:ea typeface="Arial Unicode MS" pitchFamily="34" charset="-128"/>
                <a:cs typeface="B Traffic" pitchFamily="2" charset="-78"/>
              </a:rPr>
              <a:t>کنترل</a:t>
            </a:r>
            <a:r>
              <a:rPr kumimoji="1" lang="fa-IR" sz="2400" b="1" dirty="0">
                <a:solidFill>
                  <a:srgbClr val="0070C0"/>
                </a:solidFill>
                <a:ea typeface="Arial Unicode MS" pitchFamily="34" charset="-128"/>
                <a:cs typeface="B Traffic" pitchFamily="2" charset="-78"/>
              </a:rPr>
              <a:t> </a:t>
            </a:r>
            <a:r>
              <a:rPr kumimoji="1" lang="ar-SA" sz="2400" b="1" dirty="0">
                <a:solidFill>
                  <a:srgbClr val="0070C0"/>
                </a:solidFill>
                <a:ea typeface="Arial Unicode MS" pitchFamily="34" charset="-128"/>
                <a:cs typeface="B Traffic" pitchFamily="2" charset="-78"/>
              </a:rPr>
              <a:t>داخلی </a:t>
            </a:r>
            <a:r>
              <a:rPr kumimoji="1" lang="ar-SA" sz="2400" b="1" dirty="0">
                <a:ea typeface="Arial Unicode MS" pitchFamily="34" charset="-128"/>
                <a:cs typeface="B Traffic" pitchFamily="2" charset="-78"/>
              </a:rPr>
              <a:t>نامیده می شود یا اینکه</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 توسط مقامات مجاز و هیئت</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 حسابرسی ویزه</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 ای از خارج سازمان به عمل آید که</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 به آن </a:t>
            </a:r>
            <a:r>
              <a:rPr kumimoji="1" lang="fa-IR" sz="2400" b="1" dirty="0" smtClean="0">
                <a:ea typeface="Arial Unicode MS" pitchFamily="34" charset="-128"/>
                <a:cs typeface="B Traffic" pitchFamily="2" charset="-78"/>
              </a:rPr>
              <a:t>   </a:t>
            </a:r>
            <a:r>
              <a:rPr kumimoji="1" lang="ar-SA" sz="2400" b="1" dirty="0" smtClean="0">
                <a:solidFill>
                  <a:srgbClr val="0070C0"/>
                </a:solidFill>
                <a:ea typeface="Arial Unicode MS" pitchFamily="34" charset="-128"/>
                <a:cs typeface="B Traffic" pitchFamily="2" charset="-78"/>
              </a:rPr>
              <a:t>کنترل</a:t>
            </a:r>
            <a:r>
              <a:rPr kumimoji="1" lang="fa-IR" sz="2400" b="1" dirty="0" smtClean="0">
                <a:solidFill>
                  <a:srgbClr val="0070C0"/>
                </a:solidFill>
                <a:ea typeface="Arial Unicode MS" pitchFamily="34" charset="-128"/>
                <a:cs typeface="B Traffic" pitchFamily="2" charset="-78"/>
              </a:rPr>
              <a:t> </a:t>
            </a:r>
            <a:r>
              <a:rPr kumimoji="1" lang="ar-SA" sz="2400" b="1" dirty="0" smtClean="0">
                <a:solidFill>
                  <a:srgbClr val="0070C0"/>
                </a:solidFill>
                <a:ea typeface="Arial Unicode MS" pitchFamily="34" charset="-128"/>
                <a:cs typeface="B Traffic" pitchFamily="2" charset="-78"/>
              </a:rPr>
              <a:t> </a:t>
            </a:r>
            <a:r>
              <a:rPr kumimoji="1" lang="ar-SA" sz="2400" b="1" dirty="0">
                <a:solidFill>
                  <a:srgbClr val="0070C0"/>
                </a:solidFill>
                <a:ea typeface="Arial Unicode MS" pitchFamily="34" charset="-128"/>
                <a:cs typeface="B Traffic" pitchFamily="2" charset="-78"/>
              </a:rPr>
              <a:t>خارجی</a:t>
            </a:r>
            <a:r>
              <a:rPr kumimoji="1" lang="ar-SA" sz="2400" b="1" dirty="0">
                <a:solidFill>
                  <a:srgbClr val="FFFF00"/>
                </a:solidFill>
                <a:ea typeface="Arial Unicode MS" pitchFamily="34" charset="-128"/>
                <a:cs typeface="B Traffic" pitchFamily="2" charset="-78"/>
              </a:rPr>
              <a:t> </a:t>
            </a:r>
            <a:r>
              <a:rPr kumimoji="1" lang="fa-IR" sz="2400" b="1" dirty="0" smtClean="0">
                <a:solidFill>
                  <a:srgbClr val="FFFF00"/>
                </a:solidFill>
                <a:ea typeface="Arial Unicode MS" pitchFamily="34" charset="-128"/>
                <a:cs typeface="B Traffic" pitchFamily="2" charset="-78"/>
              </a:rPr>
              <a:t>   </a:t>
            </a:r>
            <a:r>
              <a:rPr kumimoji="1" lang="ar-SA" sz="2400" b="1" dirty="0" smtClean="0">
                <a:ea typeface="Arial Unicode MS" pitchFamily="34" charset="-128"/>
                <a:cs typeface="B Traffic" pitchFamily="2" charset="-78"/>
              </a:rPr>
              <a:t>می </a:t>
            </a:r>
            <a:r>
              <a:rPr kumimoji="1" lang="ar-SA" sz="2400" b="1" dirty="0">
                <a:ea typeface="Arial Unicode MS" pitchFamily="34" charset="-128"/>
                <a:cs typeface="B Traffic" pitchFamily="2" charset="-78"/>
              </a:rPr>
              <a:t>گویند</a:t>
            </a:r>
            <a:r>
              <a:rPr kumimoji="1" lang="fa-IR" sz="2400" b="1" dirty="0">
                <a:ea typeface="Arial Unicode MS" pitchFamily="34" charset="-128"/>
                <a:cs typeface="B Traffic" pitchFamily="2" charset="-78"/>
              </a:rPr>
              <a:t>.</a:t>
            </a:r>
            <a:endParaRPr kumimoji="1" lang="en-US" sz="2400" b="1" dirty="0">
              <a:ea typeface="Arial Unicode MS" pitchFamily="34" charset="-128"/>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228600"/>
            <a:ext cx="8153400" cy="838200"/>
          </a:xfrm>
        </p:spPr>
        <p:txBody>
          <a:bodyPr>
            <a:noAutofit/>
          </a:bodyPr>
          <a:lstStyle/>
          <a:p>
            <a:r>
              <a:rPr lang="ar-SA" sz="3600" b="1" dirty="0">
                <a:solidFill>
                  <a:schemeClr val="accent2"/>
                </a:solidFill>
                <a:cs typeface="B Traffic" pitchFamily="2" charset="-78"/>
              </a:rPr>
              <a:t> مزایای شمارش موجودی ها و روش های آن</a:t>
            </a:r>
          </a:p>
        </p:txBody>
      </p:sp>
      <p:sp>
        <p:nvSpPr>
          <p:cNvPr id="19459" name="Rectangle 3"/>
          <p:cNvSpPr>
            <a:spLocks noChangeArrowheads="1"/>
          </p:cNvSpPr>
          <p:nvPr/>
        </p:nvSpPr>
        <p:spPr bwMode="auto">
          <a:xfrm>
            <a:off x="250825" y="1412875"/>
            <a:ext cx="8588375" cy="3997325"/>
          </a:xfrm>
          <a:prstGeom prst="rect">
            <a:avLst/>
          </a:prstGeom>
          <a:noFill/>
          <a:ln w="9525">
            <a:noFill/>
            <a:miter lim="800000"/>
            <a:headEnd/>
            <a:tailEnd/>
          </a:ln>
          <a:effectLst/>
        </p:spPr>
        <p:txBody>
          <a:bodyPr lIns="92075" tIns="46038" rIns="92075" bIns="46038"/>
          <a:lstStyle/>
          <a:p>
            <a:pPr marL="342900" indent="-342900" algn="r">
              <a:spcBef>
                <a:spcPct val="50000"/>
              </a:spcBef>
            </a:pPr>
            <a:r>
              <a:rPr lang="ar-SA" sz="2400" b="1" dirty="0">
                <a:cs typeface="B Traffic" pitchFamily="2" charset="-78"/>
              </a:rPr>
              <a:t> 1-حصول اطمینان از ارقام و اعداد به کار رفته در </a:t>
            </a:r>
            <a:r>
              <a:rPr lang="ar-SA" sz="2400" b="1" dirty="0" smtClean="0">
                <a:cs typeface="B Traffic" pitchFamily="2" charset="-78"/>
              </a:rPr>
              <a:t>صورتهای </a:t>
            </a:r>
            <a:r>
              <a:rPr lang="ar-SA" sz="2400" b="1" dirty="0">
                <a:cs typeface="B Traffic" pitchFamily="2" charset="-78"/>
              </a:rPr>
              <a:t>مالی و</a:t>
            </a:r>
            <a:r>
              <a:rPr lang="fa-IR" sz="2400" b="1" dirty="0">
                <a:cs typeface="B Traffic" pitchFamily="2" charset="-78"/>
              </a:rPr>
              <a:t> </a:t>
            </a:r>
            <a:r>
              <a:rPr lang="ar-SA" sz="2400" b="1" dirty="0" smtClean="0">
                <a:cs typeface="B Traffic" pitchFamily="2" charset="-78"/>
              </a:rPr>
              <a:t>کارتها </a:t>
            </a:r>
            <a:r>
              <a:rPr lang="fa-IR" sz="2400" b="1" dirty="0" smtClean="0">
                <a:cs typeface="B Traffic" pitchFamily="2" charset="-78"/>
              </a:rPr>
              <a:t> </a:t>
            </a:r>
            <a:r>
              <a:rPr lang="ar-SA" sz="2400" b="1" dirty="0" smtClean="0">
                <a:cs typeface="B Traffic" pitchFamily="2" charset="-78"/>
              </a:rPr>
              <a:t>و</a:t>
            </a:r>
            <a:r>
              <a:rPr lang="fa-IR" sz="2400" b="1" dirty="0" smtClean="0">
                <a:cs typeface="B Traffic" pitchFamily="2" charset="-78"/>
              </a:rPr>
              <a:t> </a:t>
            </a:r>
            <a:r>
              <a:rPr lang="ar-SA" sz="2400" b="1" dirty="0" smtClean="0">
                <a:cs typeface="B Traffic" pitchFamily="2" charset="-78"/>
              </a:rPr>
              <a:t>دفاتر</a:t>
            </a:r>
            <a:r>
              <a:rPr lang="fa-IR" sz="2400" b="1" dirty="0" smtClean="0">
                <a:cs typeface="B Traffic" pitchFamily="2" charset="-78"/>
              </a:rPr>
              <a:t> </a:t>
            </a:r>
            <a:r>
              <a:rPr lang="ar-SA" sz="2400" b="1" dirty="0">
                <a:cs typeface="B Traffic" pitchFamily="2" charset="-78"/>
              </a:rPr>
              <a:t>افزایش صحت عمکرد</a:t>
            </a:r>
            <a:r>
              <a:rPr lang="fa-IR" sz="2400" b="1" dirty="0">
                <a:cs typeface="B Traffic" pitchFamily="2" charset="-78"/>
              </a:rPr>
              <a:t> </a:t>
            </a:r>
            <a:r>
              <a:rPr lang="ar-SA" sz="2400" b="1" dirty="0">
                <a:cs typeface="B Traffic" pitchFamily="2" charset="-78"/>
              </a:rPr>
              <a:t> حسابداران و انبار </a:t>
            </a:r>
            <a:r>
              <a:rPr lang="ar-SA" sz="2400" b="1" dirty="0" smtClean="0">
                <a:cs typeface="B Traffic" pitchFamily="2" charset="-78"/>
              </a:rPr>
              <a:t>دارها</a:t>
            </a:r>
            <a:endParaRPr lang="fa-IR" sz="2400" b="1" dirty="0" smtClean="0">
              <a:cs typeface="B Traffic" pitchFamily="2" charset="-78"/>
            </a:endParaRPr>
          </a:p>
          <a:p>
            <a:pPr marL="342900" indent="-342900" algn="r">
              <a:spcBef>
                <a:spcPct val="50000"/>
              </a:spcBef>
            </a:pPr>
            <a:r>
              <a:rPr lang="en-US" sz="2400" b="1" dirty="0" smtClean="0">
                <a:cs typeface="B Traffic" pitchFamily="2" charset="-78"/>
              </a:rPr>
              <a:t> </a:t>
            </a:r>
            <a:endParaRPr lang="fa-IR" sz="2400" b="1" dirty="0">
              <a:cs typeface="B Traffic" pitchFamily="2" charset="-78"/>
            </a:endParaRPr>
          </a:p>
          <a:p>
            <a:pPr algn="r"/>
            <a:r>
              <a:rPr lang="ar-SA" sz="2400" b="1" dirty="0">
                <a:cs typeface="B Traffic" pitchFamily="2" charset="-78"/>
              </a:rPr>
              <a:t>2-جدا شدن اسناد اسقاط و ضایع شده و ایجاد نظم مجدد در کالا </a:t>
            </a:r>
            <a:r>
              <a:rPr lang="ar-SA" sz="2400" b="1" dirty="0" smtClean="0">
                <a:cs typeface="B Traffic" pitchFamily="2" charset="-78"/>
              </a:rPr>
              <a:t>ها</a:t>
            </a:r>
            <a:endParaRPr lang="fa-IR" sz="2400" b="1" dirty="0" smtClean="0">
              <a:cs typeface="B Traffic" pitchFamily="2" charset="-78"/>
            </a:endParaRPr>
          </a:p>
          <a:p>
            <a:pPr algn="r"/>
            <a:endParaRPr lang="fa-IR" sz="2400" dirty="0" smtClean="0">
              <a:cs typeface="B Nazanin" pitchFamily="2" charset="-78"/>
            </a:endParaRPr>
          </a:p>
          <a:p>
            <a:pPr algn="r"/>
            <a:r>
              <a:rPr lang="fa-IR" sz="2400" b="1" dirty="0" smtClean="0">
                <a:cs typeface="B Nazanin" pitchFamily="2" charset="-78"/>
              </a:rPr>
              <a:t>3 تاریخ انقضا ی مواد وکالاهای موجود .</a:t>
            </a:r>
          </a:p>
          <a:p>
            <a:pPr algn="r"/>
            <a:r>
              <a:rPr lang="fa-IR" sz="2400" b="1" dirty="0" smtClean="0">
                <a:cs typeface="B Nazanin" pitchFamily="2" charset="-78"/>
              </a:rPr>
              <a:t> </a:t>
            </a:r>
            <a:endParaRPr lang="en-US" sz="2400" b="1" dirty="0" smtClean="0">
              <a:cs typeface="B Nazanin" pitchFamily="2" charset="-78"/>
            </a:endParaRPr>
          </a:p>
          <a:p>
            <a:pPr algn="r"/>
            <a:r>
              <a:rPr lang="fa-IR" sz="2400" b="1" dirty="0" smtClean="0">
                <a:cs typeface="B Nazanin" pitchFamily="2" charset="-78"/>
              </a:rPr>
              <a:t>4- فروش  کالاهای اسقاطی در انبار .</a:t>
            </a:r>
          </a:p>
          <a:p>
            <a:pPr algn="r"/>
            <a:endParaRPr lang="fa-IR" sz="2400" b="1" dirty="0" smtClean="0">
              <a:cs typeface="B Nazanin" pitchFamily="2" charset="-78"/>
            </a:endParaRPr>
          </a:p>
          <a:p>
            <a:pPr algn="r"/>
            <a:r>
              <a:rPr lang="fa-IR" sz="2400" b="1" dirty="0" smtClean="0">
                <a:cs typeface="B Nazanin" pitchFamily="2" charset="-78"/>
              </a:rPr>
              <a:t>5- نظافت وگردگیری کامل</a:t>
            </a:r>
          </a:p>
          <a:p>
            <a:pPr marL="342900" indent="-342900" algn="r">
              <a:spcBef>
                <a:spcPct val="50000"/>
              </a:spcBef>
            </a:pPr>
            <a:r>
              <a:rPr lang="fa-IR" sz="2400" b="1" dirty="0" smtClean="0">
                <a:cs typeface="B Traffic" pitchFamily="2" charset="-78"/>
              </a:rPr>
              <a:t> </a:t>
            </a:r>
            <a:r>
              <a:rPr lang="en-US" sz="2400" b="1" dirty="0" smtClean="0">
                <a:cs typeface="B Traffic" pitchFamily="2" charset="-78"/>
              </a:rPr>
              <a:t> </a:t>
            </a:r>
            <a:endParaRPr lang="en-US" sz="2400" b="1" dirty="0">
              <a:cs typeface="B Traffic" pitchFamily="2" charset="-78"/>
            </a:endParaRPr>
          </a:p>
          <a:p>
            <a:pPr marL="342900" indent="-342900" algn="r">
              <a:spcBef>
                <a:spcPct val="20000"/>
              </a:spcBef>
            </a:pPr>
            <a:endParaRPr lang="fa-IR" sz="2400" b="1" dirty="0">
              <a:cs typeface="B Traffic" pitchFamily="2" charset="-78"/>
            </a:endParaRPr>
          </a:p>
        </p:txBody>
      </p:sp>
      <p:sp>
        <p:nvSpPr>
          <p:cNvPr id="6" name="Left Arrow 5"/>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9">
                                            <p:txEl>
                                              <p:pRg st="4" end="4"/>
                                            </p:txEl>
                                          </p:spTgt>
                                        </p:tgtEl>
                                        <p:attrNameLst>
                                          <p:attrName>style.visibility</p:attrName>
                                        </p:attrNameLst>
                                      </p:cBhvr>
                                      <p:to>
                                        <p:strVal val="visible"/>
                                      </p:to>
                                    </p:set>
                                    <p:anim calcmode="lin" valueType="num">
                                      <p:cBhvr additive="base">
                                        <p:cTn id="25"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59">
                                            <p:txEl>
                                              <p:pRg st="5" end="5"/>
                                            </p:txEl>
                                          </p:spTgt>
                                        </p:tgtEl>
                                        <p:attrNameLst>
                                          <p:attrName>style.visibility</p:attrName>
                                        </p:attrNameLst>
                                      </p:cBhvr>
                                      <p:to>
                                        <p:strVal val="visible"/>
                                      </p:to>
                                    </p:set>
                                    <p:anim calcmode="lin" valueType="num">
                                      <p:cBhvr additive="base">
                                        <p:cTn id="31"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 calcmode="lin" valueType="num">
                                      <p:cBhvr additive="base">
                                        <p:cTn id="37"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459">
                                            <p:txEl>
                                              <p:pRg st="8" end="8"/>
                                            </p:txEl>
                                          </p:spTgt>
                                        </p:tgtEl>
                                        <p:attrNameLst>
                                          <p:attrName>style.visibility</p:attrName>
                                        </p:attrNameLst>
                                      </p:cBhvr>
                                      <p:to>
                                        <p:strVal val="visible"/>
                                      </p:to>
                                    </p:set>
                                    <p:anim calcmode="lin" valueType="num">
                                      <p:cBhvr additive="base">
                                        <p:cTn id="43" dur="5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459">
                                            <p:txEl>
                                              <p:pRg st="9" end="9"/>
                                            </p:txEl>
                                          </p:spTgt>
                                        </p:tgtEl>
                                        <p:attrNameLst>
                                          <p:attrName>style.visibility</p:attrName>
                                        </p:attrNameLst>
                                      </p:cBhvr>
                                      <p:to>
                                        <p:strVal val="visible"/>
                                      </p:to>
                                    </p:set>
                                    <p:anim calcmode="lin" valueType="num">
                                      <p:cBhvr additive="base">
                                        <p:cTn id="49" dur="5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45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228600"/>
            <a:ext cx="8153400" cy="838200"/>
          </a:xfrm>
        </p:spPr>
        <p:txBody>
          <a:bodyPr>
            <a:noAutofit/>
          </a:bodyPr>
          <a:lstStyle/>
          <a:p>
            <a:r>
              <a:rPr lang="ar-SA" sz="3600" b="1" dirty="0">
                <a:solidFill>
                  <a:schemeClr val="accent2"/>
                </a:solidFill>
                <a:cs typeface="B Traffic" pitchFamily="2" charset="-78"/>
              </a:rPr>
              <a:t> مزایای شمارش موجودی ها و روش های آن</a:t>
            </a:r>
          </a:p>
        </p:txBody>
      </p:sp>
      <p:sp>
        <p:nvSpPr>
          <p:cNvPr id="5" name="Rectangle 4"/>
          <p:cNvSpPr/>
          <p:nvPr/>
        </p:nvSpPr>
        <p:spPr>
          <a:xfrm>
            <a:off x="0" y="1295400"/>
            <a:ext cx="8763000" cy="4524315"/>
          </a:xfrm>
          <a:prstGeom prst="rect">
            <a:avLst/>
          </a:prstGeom>
        </p:spPr>
        <p:txBody>
          <a:bodyPr wrap="square">
            <a:spAutoFit/>
          </a:bodyPr>
          <a:lstStyle/>
          <a:p>
            <a:pPr marL="342900" indent="-342900" algn="r">
              <a:spcBef>
                <a:spcPct val="20000"/>
              </a:spcBef>
            </a:pPr>
            <a:endParaRPr lang="en-US" sz="2400" b="1" dirty="0" smtClean="0">
              <a:solidFill>
                <a:srgbClr val="FF0000"/>
              </a:solidFill>
              <a:cs typeface="B Traffic" pitchFamily="2" charset="-78"/>
            </a:endParaRPr>
          </a:p>
          <a:p>
            <a:pPr marL="342900" indent="-342900" algn="r">
              <a:spcBef>
                <a:spcPct val="20000"/>
              </a:spcBef>
            </a:pPr>
            <a:r>
              <a:rPr lang="ar-SA" sz="2400" b="1" dirty="0" smtClean="0">
                <a:solidFill>
                  <a:srgbClr val="FF0000"/>
                </a:solidFill>
                <a:cs typeface="B Traffic" pitchFamily="2" charset="-78"/>
              </a:rPr>
              <a:t>روشهای شمارش یا موجودی برداری:</a:t>
            </a:r>
            <a:r>
              <a:rPr lang="fa-IR" sz="2400" b="1" dirty="0" smtClean="0">
                <a:solidFill>
                  <a:srgbClr val="FF0000"/>
                </a:solidFill>
                <a:cs typeface="B Traffic" pitchFamily="2" charset="-78"/>
              </a:rPr>
              <a:t> </a:t>
            </a:r>
          </a:p>
          <a:p>
            <a:pPr marL="342900" indent="-342900" algn="r">
              <a:spcBef>
                <a:spcPct val="20000"/>
              </a:spcBef>
            </a:pPr>
            <a:endParaRPr lang="fa-IR" sz="2400" b="1" dirty="0" smtClean="0">
              <a:solidFill>
                <a:srgbClr val="FF0000"/>
              </a:solidFill>
              <a:cs typeface="B Traffic" pitchFamily="2" charset="-78"/>
            </a:endParaRPr>
          </a:p>
          <a:p>
            <a:pPr marL="342900" indent="-342900" algn="r">
              <a:spcBef>
                <a:spcPct val="20000"/>
              </a:spcBef>
            </a:pPr>
            <a:r>
              <a:rPr lang="ar-SA" sz="2400" b="1" dirty="0" smtClean="0">
                <a:solidFill>
                  <a:srgbClr val="0070C0"/>
                </a:solidFill>
                <a:cs typeface="B Traffic" pitchFamily="2" charset="-78"/>
              </a:rPr>
              <a:t>الف )شمارش موجودی دائمی:                                                                              </a:t>
            </a:r>
            <a:endParaRPr lang="en-US" sz="2400" b="1" dirty="0" smtClean="0">
              <a:solidFill>
                <a:srgbClr val="0070C0"/>
              </a:solidFill>
              <a:cs typeface="B Traffic" pitchFamily="2" charset="-78"/>
            </a:endParaRPr>
          </a:p>
          <a:p>
            <a:pPr marL="342900" indent="-342900" algn="r">
              <a:spcBef>
                <a:spcPct val="20000"/>
              </a:spcBef>
            </a:pPr>
            <a:endParaRPr lang="ar-SA" sz="2400" b="1" dirty="0" smtClean="0">
              <a:solidFill>
                <a:srgbClr val="0070C0"/>
              </a:solidFill>
              <a:cs typeface="B Traffic" pitchFamily="2" charset="-78"/>
            </a:endParaRPr>
          </a:p>
          <a:p>
            <a:pPr marL="342900" indent="-342900" algn="r">
              <a:spcBef>
                <a:spcPct val="20000"/>
              </a:spcBef>
            </a:pPr>
            <a:r>
              <a:rPr lang="fa-IR" sz="2400" b="1" dirty="0" smtClean="0">
                <a:cs typeface="B Traffic" pitchFamily="2" charset="-78"/>
              </a:rPr>
              <a:t>  </a:t>
            </a:r>
            <a:r>
              <a:rPr lang="ar-SA" sz="2400" b="1" dirty="0" smtClean="0">
                <a:cs typeface="B Traffic" pitchFamily="2" charset="-78"/>
              </a:rPr>
              <a:t>این روش معمولا در موسسات بزرگ اعمال می شود  و در آن گروهی جهت </a:t>
            </a:r>
            <a:r>
              <a:rPr lang="fa-IR" sz="2400" b="1" dirty="0" smtClean="0">
                <a:cs typeface="B Traffic" pitchFamily="2" charset="-78"/>
              </a:rPr>
              <a:t> </a:t>
            </a:r>
            <a:r>
              <a:rPr lang="ar-SA" sz="2400" b="1" dirty="0" smtClean="0">
                <a:cs typeface="B Traffic" pitchFamily="2" charset="-78"/>
              </a:rPr>
              <a:t>این کار تربیت</a:t>
            </a:r>
            <a:r>
              <a:rPr lang="fa-IR" sz="2400" b="1" dirty="0" smtClean="0">
                <a:cs typeface="B Traffic" pitchFamily="2" charset="-78"/>
              </a:rPr>
              <a:t> </a:t>
            </a:r>
            <a:r>
              <a:rPr lang="ar-SA" sz="2400" b="1" dirty="0" smtClean="0">
                <a:cs typeface="B Traffic" pitchFamily="2" charset="-78"/>
              </a:rPr>
              <a:t>می شوند تا دائما به طور تدریجی موجودی</a:t>
            </a:r>
            <a:r>
              <a:rPr lang="fa-IR" sz="2400" b="1" dirty="0" smtClean="0">
                <a:cs typeface="B Traffic" pitchFamily="2" charset="-78"/>
              </a:rPr>
              <a:t> </a:t>
            </a:r>
            <a:r>
              <a:rPr lang="ar-SA" sz="2400" b="1" dirty="0" smtClean="0">
                <a:cs typeface="B Traffic" pitchFamily="2" charset="-78"/>
              </a:rPr>
              <a:t>اجناس</a:t>
            </a:r>
            <a:r>
              <a:rPr lang="fa-IR" sz="2400" b="1" dirty="0" smtClean="0">
                <a:cs typeface="B Traffic" pitchFamily="2" charset="-78"/>
              </a:rPr>
              <a:t> </a:t>
            </a:r>
            <a:r>
              <a:rPr lang="ar-SA" sz="2400" b="1" dirty="0" smtClean="0">
                <a:cs typeface="B Traffic" pitchFamily="2" charset="-78"/>
              </a:rPr>
              <a:t> موسسه</a:t>
            </a:r>
            <a:r>
              <a:rPr lang="fa-IR" sz="2400" b="1" dirty="0" smtClean="0">
                <a:cs typeface="B Traffic" pitchFamily="2" charset="-78"/>
              </a:rPr>
              <a:t> </a:t>
            </a:r>
            <a:r>
              <a:rPr lang="ar-SA" sz="2400" b="1" dirty="0" smtClean="0">
                <a:cs typeface="B Traffic" pitchFamily="2" charset="-78"/>
              </a:rPr>
              <a:t>را</a:t>
            </a:r>
            <a:r>
              <a:rPr lang="fa-IR" sz="2400" b="1" dirty="0" smtClean="0">
                <a:cs typeface="B Traffic" pitchFamily="2" charset="-78"/>
              </a:rPr>
              <a:t>  </a:t>
            </a:r>
            <a:r>
              <a:rPr lang="ar-SA" sz="2400" b="1" dirty="0" smtClean="0">
                <a:cs typeface="B Traffic" pitchFamily="2" charset="-78"/>
              </a:rPr>
              <a:t> شمارش یا توزین کنند و نتیجه آن را با موجودی ثبت شده در کارت</a:t>
            </a:r>
            <a:r>
              <a:rPr lang="fa-IR" sz="2400" b="1" dirty="0" smtClean="0">
                <a:cs typeface="B Traffic" pitchFamily="2" charset="-78"/>
              </a:rPr>
              <a:t> </a:t>
            </a:r>
            <a:r>
              <a:rPr lang="ar-SA" sz="2400" b="1" dirty="0" smtClean="0">
                <a:cs typeface="B Traffic" pitchFamily="2" charset="-78"/>
              </a:rPr>
              <a:t> موجودی  مقایسه و میزان درستی به عمل و صحت محاسبات را تشخیص دهند.                                                                                     </a:t>
            </a:r>
            <a:endParaRPr lang="en-US" altLang="en-US" sz="2400" b="1" dirty="0">
              <a:cs typeface="B Traffic" pitchFamily="2" charset="-78"/>
            </a:endParaRPr>
          </a:p>
        </p:txBody>
      </p:sp>
      <p:sp>
        <p:nvSpPr>
          <p:cNvPr id="6" name="Left Arrow 5"/>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
            <a:ext cx="8077200" cy="838200"/>
          </a:xfrm>
          <a:noFill/>
          <a:ln/>
        </p:spPr>
        <p:txBody>
          <a:bodyPr>
            <a:noAutofit/>
          </a:bodyPr>
          <a:lstStyle/>
          <a:p>
            <a:r>
              <a:rPr lang="ar-SA" sz="3600" b="1" dirty="0">
                <a:solidFill>
                  <a:srgbClr val="000099"/>
                </a:solidFill>
                <a:cs typeface="B Traffic" pitchFamily="2" charset="-78"/>
              </a:rPr>
              <a:t> مزایای شمارش موجودی ها</a:t>
            </a:r>
            <a:r>
              <a:rPr lang="fa-IR" sz="3600" b="1" dirty="0">
                <a:solidFill>
                  <a:srgbClr val="000099"/>
                </a:solidFill>
                <a:cs typeface="B Traffic" pitchFamily="2" charset="-78"/>
              </a:rPr>
              <a:t> </a:t>
            </a:r>
            <a:r>
              <a:rPr lang="ar-SA" sz="3600" b="1" dirty="0">
                <a:solidFill>
                  <a:srgbClr val="000099"/>
                </a:solidFill>
                <a:cs typeface="B Traffic" pitchFamily="2" charset="-78"/>
              </a:rPr>
              <a:t> و روش های آن</a:t>
            </a:r>
          </a:p>
        </p:txBody>
      </p:sp>
      <p:sp>
        <p:nvSpPr>
          <p:cNvPr id="20484" name="Text Box 4"/>
          <p:cNvSpPr txBox="1">
            <a:spLocks noChangeArrowheads="1"/>
          </p:cNvSpPr>
          <p:nvPr/>
        </p:nvSpPr>
        <p:spPr bwMode="auto">
          <a:xfrm>
            <a:off x="381000" y="762000"/>
            <a:ext cx="8382000" cy="5632311"/>
          </a:xfrm>
          <a:prstGeom prst="rect">
            <a:avLst/>
          </a:prstGeom>
          <a:noFill/>
          <a:ln w="9525">
            <a:noFill/>
            <a:miter lim="800000"/>
            <a:headEnd/>
            <a:tailEnd/>
          </a:ln>
          <a:effectLst/>
        </p:spPr>
        <p:txBody>
          <a:bodyPr wrap="square">
            <a:spAutoFit/>
          </a:bodyPr>
          <a:lstStyle/>
          <a:p>
            <a:pPr algn="r" eaLnBrk="0" hangingPunct="0"/>
            <a:r>
              <a:rPr kumimoji="1" lang="ar-SA" sz="2400" b="1" dirty="0">
                <a:solidFill>
                  <a:srgbClr val="0070C0"/>
                </a:solidFill>
                <a:ea typeface="Arial Unicode MS" pitchFamily="34" charset="-128"/>
                <a:cs typeface="B Traffic" pitchFamily="2" charset="-78"/>
              </a:rPr>
              <a:t>این روش دارای مزایایی به شرح زیر است</a:t>
            </a:r>
            <a:r>
              <a:rPr kumimoji="1" lang="fa-IR" sz="2400" b="1" dirty="0">
                <a:solidFill>
                  <a:srgbClr val="0070C0"/>
                </a:solidFill>
                <a:ea typeface="Arial Unicode MS" pitchFamily="34" charset="-128"/>
                <a:cs typeface="B Traffic" pitchFamily="2" charset="-78"/>
              </a:rPr>
              <a:t>:</a:t>
            </a:r>
          </a:p>
          <a:p>
            <a:pPr algn="r" eaLnBrk="0" hangingPunct="0"/>
            <a:r>
              <a:rPr kumimoji="1" lang="ar-SA" sz="2400" b="1" dirty="0">
                <a:ea typeface="Arial Unicode MS" pitchFamily="34" charset="-128"/>
                <a:cs typeface="B Traffic" pitchFamily="2" charset="-78"/>
              </a:rPr>
              <a:t>  </a:t>
            </a:r>
            <a:r>
              <a:rPr kumimoji="1" lang="fa-IR" sz="2400" b="1" dirty="0" smtClean="0">
                <a:ea typeface="Arial Unicode MS" pitchFamily="34" charset="-128"/>
                <a:cs typeface="B Traffic" pitchFamily="2" charset="-78"/>
              </a:rPr>
              <a:t>1-</a:t>
            </a:r>
            <a:r>
              <a:rPr kumimoji="1" lang="ar-SA" sz="2400" b="1" dirty="0">
                <a:ea typeface="Arial Unicode MS" pitchFamily="34" charset="-128"/>
                <a:cs typeface="B Traffic" pitchFamily="2" charset="-78"/>
              </a:rPr>
              <a:t>برای موجودی برداری دائمی نیازی به تعطیل کردن امور جاری موسسه نیست</a:t>
            </a:r>
            <a:r>
              <a:rPr kumimoji="1" lang="fa-IR" sz="2400" b="1" dirty="0" smtClean="0">
                <a:ea typeface="Arial Unicode MS" pitchFamily="34" charset="-128"/>
                <a:cs typeface="B Traffic" pitchFamily="2" charset="-78"/>
              </a:rPr>
              <a:t>؛ </a:t>
            </a:r>
          </a:p>
          <a:p>
            <a:pPr algn="r" eaLnBrk="0" hangingPunct="0"/>
            <a:r>
              <a:rPr kumimoji="1" lang="ar-SA" sz="2400" b="1" dirty="0" smtClean="0">
                <a:ea typeface="Arial Unicode MS" pitchFamily="34" charset="-128"/>
                <a:cs typeface="B Traffic" pitchFamily="2" charset="-78"/>
              </a:rPr>
              <a:t> </a:t>
            </a:r>
            <a:endParaRPr kumimoji="1" lang="ar-SA" sz="2400" b="1" dirty="0">
              <a:ea typeface="Arial Unicode MS" pitchFamily="34" charset="-128"/>
              <a:cs typeface="B Traffic" pitchFamily="2" charset="-78"/>
            </a:endParaRPr>
          </a:p>
          <a:p>
            <a:pPr algn="r" eaLnBrk="0" hangingPunct="0"/>
            <a:r>
              <a:rPr kumimoji="1" lang="ar-SA" sz="2400" b="1" dirty="0">
                <a:ea typeface="Arial Unicode MS" pitchFamily="34" charset="-128"/>
                <a:cs typeface="B Traffic" pitchFamily="2" charset="-78"/>
              </a:rPr>
              <a:t>2-برای شمارش از اشخاص متخصص و وارد در این امر بهره گرفته می </a:t>
            </a:r>
            <a:r>
              <a:rPr kumimoji="1" lang="ar-SA" sz="2400" b="1" dirty="0" smtClean="0">
                <a:ea typeface="Arial Unicode MS" pitchFamily="34" charset="-128"/>
                <a:cs typeface="B Traffic" pitchFamily="2" charset="-78"/>
              </a:rPr>
              <a:t>شود</a:t>
            </a:r>
            <a:r>
              <a:rPr kumimoji="1" lang="fa-IR" sz="2400" b="1" dirty="0" smtClean="0">
                <a:ea typeface="Arial Unicode MS" pitchFamily="34" charset="-128"/>
                <a:cs typeface="B Traffic" pitchFamily="2" charset="-78"/>
              </a:rPr>
              <a:t> </a:t>
            </a:r>
          </a:p>
          <a:p>
            <a:pPr algn="r" eaLnBrk="0" hangingPunct="0"/>
            <a:endParaRPr kumimoji="1" lang="en-US" sz="2400" b="1" dirty="0">
              <a:ea typeface="Arial Unicode MS" pitchFamily="34" charset="-128"/>
              <a:cs typeface="B Traffic" pitchFamily="2" charset="-78"/>
            </a:endParaRPr>
          </a:p>
          <a:p>
            <a:pPr algn="r" eaLnBrk="0" hangingPunct="0"/>
            <a:r>
              <a:rPr kumimoji="1" lang="ar-SA" sz="2400" b="1" dirty="0">
                <a:ea typeface="Arial Unicode MS" pitchFamily="34" charset="-128"/>
                <a:cs typeface="B Traffic" pitchFamily="2" charset="-78"/>
              </a:rPr>
              <a:t>3-انباردارها و متصدیان مربوطه را وارد می کند</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که همه وقت در کار ثبت و نگه داری موجودی ها دقت کافی به عمل آورده و عملیات خود را همیشه به روز رسانند</a:t>
            </a:r>
            <a:r>
              <a:rPr kumimoji="1" lang="fa-IR" sz="2400" b="1" dirty="0">
                <a:ea typeface="Arial Unicode MS" pitchFamily="34" charset="-128"/>
                <a:cs typeface="B Traffic" pitchFamily="2" charset="-78"/>
              </a:rPr>
              <a:t> </a:t>
            </a:r>
            <a:r>
              <a:rPr kumimoji="1" lang="ar-SA" sz="2400" b="1" dirty="0">
                <a:ea typeface="Arial Unicode MS" pitchFamily="34" charset="-128"/>
                <a:cs typeface="B Traffic" pitchFamily="2" charset="-78"/>
              </a:rPr>
              <a:t>تا اگر مسئولین موجودی برداری اقدام به کنترل غیر منتظره کنند نتیجه نامطلوب </a:t>
            </a:r>
            <a:r>
              <a:rPr kumimoji="1" lang="ar-SA" sz="2400" b="1" dirty="0" smtClean="0">
                <a:ea typeface="Arial Unicode MS" pitchFamily="34" charset="-128"/>
                <a:cs typeface="B Traffic" pitchFamily="2" charset="-78"/>
              </a:rPr>
              <a:t>گزارش </a:t>
            </a:r>
            <a:r>
              <a:rPr kumimoji="1" lang="ar-SA" sz="2400" b="1" dirty="0">
                <a:ea typeface="Arial Unicode MS" pitchFamily="34" charset="-128"/>
                <a:cs typeface="B Traffic" pitchFamily="2" charset="-78"/>
              </a:rPr>
              <a:t>نشود</a:t>
            </a:r>
            <a:r>
              <a:rPr kumimoji="1" lang="ar-SA" sz="2400" b="1" dirty="0" smtClean="0">
                <a:ea typeface="Arial Unicode MS" pitchFamily="34" charset="-128"/>
                <a:cs typeface="B Traffic" pitchFamily="2" charset="-78"/>
              </a:rPr>
              <a:t>.</a:t>
            </a:r>
            <a:r>
              <a:rPr kumimoji="1" lang="fa-IR" sz="2400" b="1" dirty="0" smtClean="0">
                <a:ea typeface="Arial Unicode MS" pitchFamily="34" charset="-128"/>
                <a:cs typeface="B Traffic" pitchFamily="2" charset="-78"/>
              </a:rPr>
              <a:t> </a:t>
            </a:r>
          </a:p>
          <a:p>
            <a:pPr algn="r" eaLnBrk="0" hangingPunct="0"/>
            <a:r>
              <a:rPr kumimoji="1" lang="fa-IR" sz="2400" b="1" dirty="0" smtClean="0">
                <a:ea typeface="Arial Unicode MS" pitchFamily="34" charset="-128"/>
                <a:cs typeface="B Traffic" pitchFamily="2" charset="-78"/>
              </a:rPr>
              <a:t>                               </a:t>
            </a:r>
            <a:r>
              <a:rPr kumimoji="1" lang="ar-SA" sz="2400" b="1" dirty="0" smtClean="0">
                <a:ea typeface="Arial Unicode MS" pitchFamily="34" charset="-128"/>
                <a:cs typeface="B Traffic" pitchFamily="2" charset="-78"/>
              </a:rPr>
              <a:t>لذا موجب</a:t>
            </a:r>
            <a:r>
              <a:rPr kumimoji="1" lang="fa-IR" sz="2400" b="1" dirty="0" smtClean="0">
                <a:ea typeface="Arial Unicode MS" pitchFamily="34" charset="-128"/>
                <a:cs typeface="B Traffic" pitchFamily="2" charset="-78"/>
              </a:rPr>
              <a:t> : </a:t>
            </a:r>
            <a:r>
              <a:rPr kumimoji="1" lang="ar-SA" sz="2400" b="1" dirty="0" smtClean="0">
                <a:ea typeface="Arial Unicode MS" pitchFamily="34" charset="-128"/>
                <a:cs typeface="B Traffic" pitchFamily="2" charset="-78"/>
              </a:rPr>
              <a:t> </a:t>
            </a:r>
            <a:endParaRPr kumimoji="1" lang="fa-IR" sz="2400" b="1" dirty="0" smtClean="0">
              <a:ea typeface="Arial Unicode MS" pitchFamily="34" charset="-128"/>
              <a:cs typeface="B Traffic" pitchFamily="2" charset="-78"/>
            </a:endParaRPr>
          </a:p>
          <a:p>
            <a:pPr algn="r" eaLnBrk="0" hangingPunct="0"/>
            <a:r>
              <a:rPr kumimoji="1" lang="fa-IR" sz="2400" b="1" dirty="0" smtClean="0">
                <a:solidFill>
                  <a:schemeClr val="bg1"/>
                </a:solidFill>
                <a:ea typeface="Arial Unicode MS" pitchFamily="34" charset="-128"/>
                <a:cs typeface="B Traffic" pitchFamily="2" charset="-78"/>
              </a:rPr>
              <a:t>«   </a:t>
            </a:r>
            <a:r>
              <a:rPr kumimoji="1" lang="ar-SA" sz="2400" b="1" dirty="0" smtClean="0">
                <a:solidFill>
                  <a:srgbClr val="0070C0"/>
                </a:solidFill>
                <a:ea typeface="Arial Unicode MS" pitchFamily="34" charset="-128"/>
                <a:cs typeface="B Traffic" pitchFamily="2" charset="-78"/>
              </a:rPr>
              <a:t>کنترل </a:t>
            </a:r>
            <a:r>
              <a:rPr kumimoji="1" lang="ar-SA" sz="2400" b="1" dirty="0">
                <a:solidFill>
                  <a:srgbClr val="0070C0"/>
                </a:solidFill>
                <a:ea typeface="Arial Unicode MS" pitchFamily="34" charset="-128"/>
                <a:cs typeface="B Traffic" pitchFamily="2" charset="-78"/>
              </a:rPr>
              <a:t>و هراس از کنترل همیشگی در </a:t>
            </a:r>
            <a:r>
              <a:rPr kumimoji="1" lang="ar-SA" sz="2400" b="1" dirty="0" smtClean="0">
                <a:solidFill>
                  <a:srgbClr val="0070C0"/>
                </a:solidFill>
                <a:ea typeface="Arial Unicode MS" pitchFamily="34" charset="-128"/>
                <a:cs typeface="B Traffic" pitchFamily="2" charset="-78"/>
              </a:rPr>
              <a:t>انبارداران</a:t>
            </a:r>
            <a:r>
              <a:rPr kumimoji="1" lang="fa-IR" sz="2400" b="1" dirty="0" smtClean="0">
                <a:solidFill>
                  <a:srgbClr val="0070C0"/>
                </a:solidFill>
                <a:ea typeface="Arial Unicode MS" pitchFamily="34" charset="-128"/>
                <a:cs typeface="B Traffic" pitchFamily="2" charset="-78"/>
              </a:rPr>
              <a:t> » </a:t>
            </a:r>
            <a:r>
              <a:rPr kumimoji="1" lang="ar-SA" sz="2400" b="1" dirty="0" smtClean="0">
                <a:ea typeface="Arial Unicode MS" pitchFamily="34" charset="-128"/>
                <a:cs typeface="B Traffic" pitchFamily="2" charset="-78"/>
              </a:rPr>
              <a:t>می </a:t>
            </a:r>
            <a:r>
              <a:rPr kumimoji="1" lang="ar-SA" sz="2400" b="1" dirty="0">
                <a:ea typeface="Arial Unicode MS" pitchFamily="34" charset="-128"/>
                <a:cs typeface="B Traffic" pitchFamily="2" charset="-78"/>
              </a:rPr>
              <a:t>شود</a:t>
            </a:r>
            <a:r>
              <a:rPr kumimoji="1" lang="fa-IR" sz="2400" b="1" dirty="0" smtClean="0">
                <a:ea typeface="Arial Unicode MS" pitchFamily="34" charset="-128"/>
                <a:cs typeface="B Traffic" pitchFamily="2" charset="-78"/>
              </a:rPr>
              <a:t>.   </a:t>
            </a:r>
          </a:p>
          <a:p>
            <a:pPr algn="r" eaLnBrk="0" hangingPunct="0"/>
            <a:endParaRPr kumimoji="1" lang="fa-IR" sz="2400" b="1" dirty="0" smtClean="0">
              <a:ea typeface="Arial Unicode MS" pitchFamily="34" charset="-128"/>
              <a:cs typeface="B Traffic" pitchFamily="2" charset="-78"/>
            </a:endParaRPr>
          </a:p>
          <a:p>
            <a:pPr algn="r" eaLnBrk="0" hangingPunct="0"/>
            <a:endParaRPr kumimoji="1" lang="en-US" sz="2400" b="1" dirty="0">
              <a:ea typeface="Arial Unicode MS" pitchFamily="34" charset="-128"/>
              <a:cs typeface="B Traffic" pitchFamily="2" charset="-78"/>
            </a:endParaRPr>
          </a:p>
        </p:txBody>
      </p:sp>
      <p:sp>
        <p:nvSpPr>
          <p:cNvPr id="20485" name="Text Box 5"/>
          <p:cNvSpPr txBox="1">
            <a:spLocks noChangeArrowheads="1"/>
          </p:cNvSpPr>
          <p:nvPr/>
        </p:nvSpPr>
        <p:spPr bwMode="auto">
          <a:xfrm>
            <a:off x="8532813" y="4724400"/>
            <a:ext cx="184150" cy="366713"/>
          </a:xfrm>
          <a:prstGeom prst="rect">
            <a:avLst/>
          </a:prstGeom>
          <a:noFill/>
          <a:ln w="9525">
            <a:noFill/>
            <a:miter lim="800000"/>
            <a:headEnd/>
            <a:tailEnd/>
          </a:ln>
          <a:effectLst/>
        </p:spPr>
        <p:txBody>
          <a:bodyPr wrap="none">
            <a:spAutoFit/>
          </a:bodyPr>
          <a:lstStyle/>
          <a:p>
            <a:pPr algn="l" rtl="0" eaLnBrk="0" hangingPunct="0"/>
            <a:endParaRPr lang="en-US" dirty="0">
              <a:ea typeface="Arial Unicode MS" pitchFamily="34" charset="-128"/>
              <a:cs typeface="Arial Unicode MS" pitchFamily="34" charset="-128"/>
            </a:endParaRPr>
          </a:p>
        </p:txBody>
      </p:sp>
      <p:sp>
        <p:nvSpPr>
          <p:cNvPr id="5" name="Left Arrow 4"/>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 calcmode="lin" valueType="num">
                                      <p:cBhvr additive="base">
                                        <p:cTn id="7" dur="500" fill="hold"/>
                                        <p:tgtEl>
                                          <p:spTgt spid="204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4">
                                            <p:txEl>
                                              <p:pRg st="1" end="1"/>
                                            </p:txEl>
                                          </p:spTgt>
                                        </p:tgtEl>
                                        <p:attrNameLst>
                                          <p:attrName>style.visibility</p:attrName>
                                        </p:attrNameLst>
                                      </p:cBhvr>
                                      <p:to>
                                        <p:strVal val="visible"/>
                                      </p:to>
                                    </p:set>
                                    <p:anim calcmode="lin" valueType="num">
                                      <p:cBhvr additive="base">
                                        <p:cTn id="13" dur="500" fill="hold"/>
                                        <p:tgtEl>
                                          <p:spTgt spid="2048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4">
                                            <p:txEl>
                                              <p:pRg st="2" end="2"/>
                                            </p:txEl>
                                          </p:spTgt>
                                        </p:tgtEl>
                                        <p:attrNameLst>
                                          <p:attrName>style.visibility</p:attrName>
                                        </p:attrNameLst>
                                      </p:cBhvr>
                                      <p:to>
                                        <p:strVal val="visible"/>
                                      </p:to>
                                    </p:set>
                                    <p:anim calcmode="lin" valueType="num">
                                      <p:cBhvr additive="base">
                                        <p:cTn id="19" dur="500" fill="hold"/>
                                        <p:tgtEl>
                                          <p:spTgt spid="204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4">
                                            <p:txEl>
                                              <p:pRg st="3" end="3"/>
                                            </p:txEl>
                                          </p:spTgt>
                                        </p:tgtEl>
                                        <p:attrNameLst>
                                          <p:attrName>style.visibility</p:attrName>
                                        </p:attrNameLst>
                                      </p:cBhvr>
                                      <p:to>
                                        <p:strVal val="visible"/>
                                      </p:to>
                                    </p:set>
                                    <p:anim calcmode="lin" valueType="num">
                                      <p:cBhvr additive="base">
                                        <p:cTn id="25" dur="500" fill="hold"/>
                                        <p:tgtEl>
                                          <p:spTgt spid="2048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4">
                                            <p:txEl>
                                              <p:pRg st="5" end="5"/>
                                            </p:txEl>
                                          </p:spTgt>
                                        </p:tgtEl>
                                        <p:attrNameLst>
                                          <p:attrName>style.visibility</p:attrName>
                                        </p:attrNameLst>
                                      </p:cBhvr>
                                      <p:to>
                                        <p:strVal val="visible"/>
                                      </p:to>
                                    </p:set>
                                    <p:anim calcmode="lin" valueType="num">
                                      <p:cBhvr additive="base">
                                        <p:cTn id="31" dur="500" fill="hold"/>
                                        <p:tgtEl>
                                          <p:spTgt spid="2048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4">
                                            <p:txEl>
                                              <p:pRg st="6" end="6"/>
                                            </p:txEl>
                                          </p:spTgt>
                                        </p:tgtEl>
                                        <p:attrNameLst>
                                          <p:attrName>style.visibility</p:attrName>
                                        </p:attrNameLst>
                                      </p:cBhvr>
                                      <p:to>
                                        <p:strVal val="visible"/>
                                      </p:to>
                                    </p:set>
                                    <p:anim calcmode="lin" valueType="num">
                                      <p:cBhvr additive="base">
                                        <p:cTn id="37" dur="500" fill="hold"/>
                                        <p:tgtEl>
                                          <p:spTgt spid="2048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84">
                                            <p:txEl>
                                              <p:pRg st="7" end="7"/>
                                            </p:txEl>
                                          </p:spTgt>
                                        </p:tgtEl>
                                        <p:attrNameLst>
                                          <p:attrName>style.visibility</p:attrName>
                                        </p:attrNameLst>
                                      </p:cBhvr>
                                      <p:to>
                                        <p:strVal val="visible"/>
                                      </p:to>
                                    </p:set>
                                    <p:anim calcmode="lin" valueType="num">
                                      <p:cBhvr additive="base">
                                        <p:cTn id="43" dur="500" fill="hold"/>
                                        <p:tgtEl>
                                          <p:spTgt spid="2048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48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sz="1800" dirty="0" smtClean="0">
                <a:solidFill>
                  <a:srgbClr val="00B0F0"/>
                </a:solidFill>
                <a:cs typeface="B Kamran Outline" pitchFamily="2" charset="-78"/>
              </a:rPr>
              <a:t>                                                                  </a:t>
            </a:r>
            <a:r>
              <a:rPr lang="fa-IR" sz="6000" dirty="0" smtClean="0">
                <a:solidFill>
                  <a:srgbClr val="00B0F0"/>
                </a:solidFill>
                <a:cs typeface="B Kamran Outline" pitchFamily="2" charset="-78"/>
              </a:rPr>
              <a:t>انبارداري </a:t>
            </a:r>
            <a:endParaRPr lang="fa-IR" dirty="0">
              <a:solidFill>
                <a:srgbClr val="00B0F0"/>
              </a:solidFill>
              <a:cs typeface="0 Badr"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r>
              <a:rPr lang="fa-IR" sz="3200" dirty="0" smtClean="0">
                <a:cs typeface="0 Badr" pitchFamily="2" charset="-78"/>
              </a:rPr>
              <a:t>    </a:t>
            </a:r>
          </a:p>
          <a:p>
            <a:r>
              <a:rPr lang="fa-IR" sz="3200" dirty="0" smtClean="0">
                <a:cs typeface="0 Badr" pitchFamily="2" charset="-78"/>
              </a:rPr>
              <a:t>    </a:t>
            </a:r>
            <a:endParaRPr lang="fa-IR" sz="4400" dirty="0" smtClean="0">
              <a:cs typeface="0 Badr" pitchFamily="2" charset="-78"/>
            </a:endParaRPr>
          </a:p>
          <a:p>
            <a:r>
              <a:rPr lang="fa-IR" sz="4400" dirty="0" smtClean="0">
                <a:cs typeface="0 Badr" pitchFamily="2" charset="-78"/>
              </a:rPr>
              <a:t>    </a:t>
            </a:r>
          </a:p>
          <a:p>
            <a:endParaRPr lang="en-US" sz="3200" dirty="0" smtClean="0">
              <a:cs typeface="0 Badr" pitchFamily="2" charset="-78"/>
            </a:endParaRPr>
          </a:p>
          <a:p>
            <a:endParaRPr lang="en-US" sz="3200" dirty="0" smtClean="0">
              <a:cs typeface="0 Badr" pitchFamily="2" charset="-78"/>
            </a:endParaRPr>
          </a:p>
          <a:p>
            <a:endParaRPr lang="fa-IR" sz="3200" dirty="0">
              <a:cs typeface="0 Badr" pitchFamily="2" charset="-78"/>
            </a:endParaRPr>
          </a:p>
        </p:txBody>
      </p:sp>
      <p:sp>
        <p:nvSpPr>
          <p:cNvPr id="4" name="Bevel 3"/>
          <p:cNvSpPr/>
          <p:nvPr/>
        </p:nvSpPr>
        <p:spPr>
          <a:xfrm>
            <a:off x="457200" y="2590800"/>
            <a:ext cx="8305800" cy="1042416"/>
          </a:xfrm>
          <a:prstGeom prst="bevel">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fa-IR" sz="1200" b="1" dirty="0" smtClean="0">
                <a:cs typeface="B Traffic" pitchFamily="2" charset="-78"/>
              </a:rPr>
              <a:t> </a:t>
            </a:r>
            <a:r>
              <a:rPr lang="fa-IR" sz="4800" b="1" dirty="0" smtClean="0">
                <a:cs typeface="B Traffic" pitchFamily="2" charset="-78"/>
              </a:rPr>
              <a:t>انبار پو شيده </a:t>
            </a:r>
            <a:endParaRPr lang="fa-IR" sz="4800" b="1" dirty="0">
              <a:cs typeface="B Traffic" pitchFamily="2" charset="-78"/>
            </a:endParaRPr>
          </a:p>
        </p:txBody>
      </p:sp>
      <p:sp>
        <p:nvSpPr>
          <p:cNvPr id="5" name="Bevel 4"/>
          <p:cNvSpPr/>
          <p:nvPr/>
        </p:nvSpPr>
        <p:spPr>
          <a:xfrm>
            <a:off x="533400" y="3962400"/>
            <a:ext cx="8229600" cy="1042416"/>
          </a:xfrm>
          <a:prstGeom prst="bevel">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fa-IR" sz="4400" b="1" dirty="0" smtClean="0">
                <a:cs typeface="B Traffic" pitchFamily="2" charset="-78"/>
              </a:rPr>
              <a:t>انبار سر پو شيده </a:t>
            </a:r>
            <a:endParaRPr lang="fa-IR" sz="4400" b="1" dirty="0">
              <a:cs typeface="B Traffic" pitchFamily="2" charset="-78"/>
            </a:endParaRPr>
          </a:p>
        </p:txBody>
      </p:sp>
      <p:sp>
        <p:nvSpPr>
          <p:cNvPr id="6" name="Bevel 5"/>
          <p:cNvSpPr/>
          <p:nvPr/>
        </p:nvSpPr>
        <p:spPr>
          <a:xfrm>
            <a:off x="685800" y="5410200"/>
            <a:ext cx="8001000" cy="1042416"/>
          </a:xfrm>
          <a:prstGeom prst="bevel">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sz="4400" b="1" dirty="0" smtClean="0">
                <a:cs typeface="B Traffic" pitchFamily="2" charset="-78"/>
              </a:rPr>
              <a:t> انبار باز (محوطه) </a:t>
            </a:r>
            <a:endParaRPr lang="fa-IR" sz="4400" b="1" dirty="0">
              <a:cs typeface="B Traffic" pitchFamily="2" charset="-78"/>
            </a:endParaRPr>
          </a:p>
        </p:txBody>
      </p:sp>
      <p:sp>
        <p:nvSpPr>
          <p:cNvPr id="7" name="Bevel 6"/>
          <p:cNvSpPr/>
          <p:nvPr/>
        </p:nvSpPr>
        <p:spPr>
          <a:xfrm>
            <a:off x="533400" y="1066800"/>
            <a:ext cx="8077200" cy="1042416"/>
          </a:xfrm>
          <a:prstGeom prst="bevel">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fa-IR" sz="1050" b="1" dirty="0" smtClean="0">
                <a:cs typeface="B Traffic" pitchFamily="2" charset="-78"/>
              </a:rPr>
              <a:t> </a:t>
            </a:r>
            <a:r>
              <a:rPr lang="fa-IR" sz="4400" b="1" dirty="0" smtClean="0">
                <a:solidFill>
                  <a:srgbClr val="FFC000"/>
                </a:solidFill>
                <a:cs typeface="B Traffic" pitchFamily="2" charset="-78"/>
              </a:rPr>
              <a:t>انواع انبار از نظر فرم :</a:t>
            </a:r>
            <a:r>
              <a:rPr lang="fa-IR" b="1" dirty="0" smtClean="0">
                <a:solidFill>
                  <a:srgbClr val="FFC000"/>
                </a:solidFill>
                <a:cs typeface="B Traffic" pitchFamily="2" charset="-78"/>
              </a:rPr>
              <a:t> </a:t>
            </a:r>
            <a:endParaRPr lang="fa-IR" b="1" dirty="0">
              <a:cs typeface="B Traffic" pitchFamily="2" charset="-78"/>
            </a:endParaRPr>
          </a:p>
        </p:txBody>
      </p:sp>
      <p:sp>
        <p:nvSpPr>
          <p:cNvPr id="8" name="Left Arrow 7"/>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anim calcmode="lin" valueType="num">
                                      <p:cBhvr additive="base">
                                        <p:cTn id="19"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additive="base">
                                        <p:cTn id="3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bg/>
                                          </p:spTgt>
                                        </p:tgtEl>
                                        <p:attrNameLst>
                                          <p:attrName>style.visibility</p:attrName>
                                        </p:attrNameLst>
                                      </p:cBhvr>
                                      <p:to>
                                        <p:strVal val="visible"/>
                                      </p:to>
                                    </p:set>
                                    <p:anim calcmode="lin" valueType="num">
                                      <p:cBhvr additive="base">
                                        <p:cTn id="4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additive="base">
                                        <p:cTn id="5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 calcmode="lin" valueType="num">
                                      <p:cBhvr additive="base">
                                        <p:cTn id="6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anim calcmode="lin" valueType="num">
                                      <p:cBhvr additive="base">
                                        <p:cTn id="6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P spid="5" grpId="0" build="p" animBg="1"/>
      <p:bldP spid="6" grpId="0" build="p" animBg="1"/>
      <p:bldP spid="7"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
            <a:ext cx="8077200" cy="838200"/>
          </a:xfrm>
          <a:noFill/>
          <a:ln/>
        </p:spPr>
        <p:txBody>
          <a:bodyPr>
            <a:noAutofit/>
          </a:bodyPr>
          <a:lstStyle/>
          <a:p>
            <a:r>
              <a:rPr lang="ar-SA" sz="3600" b="1" dirty="0">
                <a:solidFill>
                  <a:srgbClr val="000099"/>
                </a:solidFill>
                <a:cs typeface="B Traffic" pitchFamily="2" charset="-78"/>
              </a:rPr>
              <a:t> مزایای شمارش موجودی ها</a:t>
            </a:r>
            <a:r>
              <a:rPr lang="fa-IR" sz="3600" b="1" dirty="0">
                <a:solidFill>
                  <a:srgbClr val="000099"/>
                </a:solidFill>
                <a:cs typeface="B Traffic" pitchFamily="2" charset="-78"/>
              </a:rPr>
              <a:t> </a:t>
            </a:r>
            <a:r>
              <a:rPr lang="ar-SA" sz="3600" b="1" dirty="0">
                <a:solidFill>
                  <a:srgbClr val="000099"/>
                </a:solidFill>
                <a:cs typeface="B Traffic" pitchFamily="2" charset="-78"/>
              </a:rPr>
              <a:t> و روش های آن</a:t>
            </a:r>
          </a:p>
        </p:txBody>
      </p:sp>
      <p:sp>
        <p:nvSpPr>
          <p:cNvPr id="20484" name="Text Box 4"/>
          <p:cNvSpPr txBox="1">
            <a:spLocks noChangeArrowheads="1"/>
          </p:cNvSpPr>
          <p:nvPr/>
        </p:nvSpPr>
        <p:spPr bwMode="auto">
          <a:xfrm>
            <a:off x="381000" y="914400"/>
            <a:ext cx="8382000" cy="3970318"/>
          </a:xfrm>
          <a:prstGeom prst="rect">
            <a:avLst/>
          </a:prstGeom>
          <a:noFill/>
          <a:ln w="9525">
            <a:noFill/>
            <a:miter lim="800000"/>
            <a:headEnd/>
            <a:tailEnd/>
          </a:ln>
          <a:effectLst/>
        </p:spPr>
        <p:txBody>
          <a:bodyPr wrap="square">
            <a:spAutoFit/>
          </a:bodyPr>
          <a:lstStyle/>
          <a:p>
            <a:pPr algn="r" eaLnBrk="0" hangingPunct="0"/>
            <a:r>
              <a:rPr kumimoji="1" lang="fa-IR" sz="2800" b="1" dirty="0" smtClean="0">
                <a:ea typeface="Arial Unicode MS" pitchFamily="34" charset="-128"/>
                <a:cs typeface="B Traffic" pitchFamily="2" charset="-78"/>
              </a:rPr>
              <a:t> </a:t>
            </a:r>
            <a:r>
              <a:rPr kumimoji="1" lang="ar-SA" sz="2800" b="1" dirty="0" smtClean="0">
                <a:ea typeface="Arial Unicode MS" pitchFamily="34" charset="-128"/>
                <a:cs typeface="B Traffic" pitchFamily="2" charset="-78"/>
              </a:rPr>
              <a:t> </a:t>
            </a:r>
            <a:endParaRPr kumimoji="1" lang="fa-IR" sz="2800" b="1" dirty="0" smtClean="0">
              <a:ea typeface="Arial Unicode MS" pitchFamily="34" charset="-128"/>
              <a:cs typeface="B Traffic" pitchFamily="2" charset="-78"/>
            </a:endParaRPr>
          </a:p>
          <a:p>
            <a:pPr algn="r" eaLnBrk="0" hangingPunct="0"/>
            <a:endParaRPr kumimoji="1" lang="en-US" sz="2800" b="1" dirty="0" smtClean="0">
              <a:solidFill>
                <a:srgbClr val="0070C0"/>
              </a:solidFill>
              <a:ea typeface="Arial Unicode MS" pitchFamily="34" charset="-128"/>
              <a:cs typeface="B Traffic" pitchFamily="2" charset="-78"/>
            </a:endParaRPr>
          </a:p>
          <a:p>
            <a:pPr algn="r" eaLnBrk="0" hangingPunct="0"/>
            <a:r>
              <a:rPr kumimoji="1" lang="ar-SA" sz="2800" b="1" dirty="0" smtClean="0">
                <a:solidFill>
                  <a:srgbClr val="0070C0"/>
                </a:solidFill>
                <a:ea typeface="Arial Unicode MS" pitchFamily="34" charset="-128"/>
                <a:cs typeface="B Traffic" pitchFamily="2" charset="-78"/>
              </a:rPr>
              <a:t>ب </a:t>
            </a:r>
            <a:r>
              <a:rPr kumimoji="1" lang="ar-SA" sz="2800" b="1" dirty="0">
                <a:solidFill>
                  <a:srgbClr val="0070C0"/>
                </a:solidFill>
                <a:ea typeface="Arial Unicode MS" pitchFamily="34" charset="-128"/>
                <a:cs typeface="B Traffic" pitchFamily="2" charset="-78"/>
              </a:rPr>
              <a:t>)شمارش دوره ای</a:t>
            </a:r>
            <a:r>
              <a:rPr kumimoji="1" lang="fa-IR" sz="2800" b="1" dirty="0" smtClean="0">
                <a:solidFill>
                  <a:srgbClr val="00B050"/>
                </a:solidFill>
                <a:ea typeface="Arial Unicode MS" pitchFamily="34" charset="-128"/>
                <a:cs typeface="B Traffic" pitchFamily="2" charset="-78"/>
              </a:rPr>
              <a:t>:</a:t>
            </a:r>
          </a:p>
          <a:p>
            <a:pPr algn="r" eaLnBrk="0" hangingPunct="0"/>
            <a:r>
              <a:rPr kumimoji="1" lang="fa-IR" sz="2800" b="1" dirty="0" smtClean="0">
                <a:solidFill>
                  <a:srgbClr val="00B050"/>
                </a:solidFill>
                <a:ea typeface="Arial Unicode MS" pitchFamily="34" charset="-128"/>
                <a:cs typeface="B Traffic" pitchFamily="2" charset="-78"/>
              </a:rPr>
              <a:t> </a:t>
            </a:r>
          </a:p>
          <a:p>
            <a:pPr algn="r" eaLnBrk="0" hangingPunct="0"/>
            <a:r>
              <a:rPr kumimoji="1" lang="ar-SA" sz="2800" b="1" dirty="0" smtClean="0">
                <a:ea typeface="Arial Unicode MS" pitchFamily="34" charset="-128"/>
                <a:cs typeface="B Traffic" pitchFamily="2" charset="-78"/>
              </a:rPr>
              <a:t> </a:t>
            </a:r>
            <a:r>
              <a:rPr kumimoji="1" lang="ar-SA" sz="2800" b="1" dirty="0">
                <a:ea typeface="Arial Unicode MS" pitchFamily="34" charset="-128"/>
                <a:cs typeface="B Traffic" pitchFamily="2" charset="-78"/>
              </a:rPr>
              <a:t>این روش بهتر است برای اقلام عمده به کار گرفته شود </a:t>
            </a:r>
            <a:r>
              <a:rPr kumimoji="1" lang="ar-SA" sz="2800" b="1" dirty="0" smtClean="0">
                <a:ea typeface="Arial Unicode MS" pitchFamily="34" charset="-128"/>
                <a:cs typeface="B Traffic" pitchFamily="2" charset="-78"/>
              </a:rPr>
              <a:t>.</a:t>
            </a:r>
            <a:endParaRPr kumimoji="1" lang="en-US" sz="2800" b="1" dirty="0" smtClean="0">
              <a:ea typeface="Arial Unicode MS" pitchFamily="34" charset="-128"/>
              <a:cs typeface="B Traffic" pitchFamily="2" charset="-78"/>
            </a:endParaRPr>
          </a:p>
          <a:p>
            <a:pPr algn="r" eaLnBrk="0" hangingPunct="0"/>
            <a:r>
              <a:rPr kumimoji="1" lang="en-US" sz="2800" b="1" dirty="0" smtClean="0">
                <a:ea typeface="Arial Unicode MS" pitchFamily="34" charset="-128"/>
                <a:cs typeface="B Traffic" pitchFamily="2" charset="-78"/>
              </a:rPr>
              <a:t>   </a:t>
            </a:r>
            <a:r>
              <a:rPr kumimoji="1" lang="ar-SA" sz="2800" b="1" dirty="0" smtClean="0">
                <a:ea typeface="Arial Unicode MS" pitchFamily="34" charset="-128"/>
                <a:cs typeface="B Traffic" pitchFamily="2" charset="-78"/>
              </a:rPr>
              <a:t>زمان </a:t>
            </a:r>
            <a:r>
              <a:rPr kumimoji="1" lang="ar-SA" sz="2800" b="1" dirty="0">
                <a:ea typeface="Arial Unicode MS" pitchFamily="34" charset="-128"/>
                <a:cs typeface="B Traffic" pitchFamily="2" charset="-78"/>
              </a:rPr>
              <a:t>انبار گردانی باید کوتاه  باشد تا   موجب  تعطیل بلند مدت تولید نشود یا اینکه انبار گردانی در زمانی صورت گیرد که حجم فعالیت های موسسه در حداقل یا پایین ترین سطح خود قرار دارد</a:t>
            </a:r>
            <a:r>
              <a:rPr kumimoji="1" lang="fa-IR" sz="2800" b="1" dirty="0">
                <a:ea typeface="Arial Unicode MS" pitchFamily="34" charset="-128"/>
                <a:cs typeface="B Traffic" pitchFamily="2" charset="-78"/>
              </a:rPr>
              <a:t>.</a:t>
            </a:r>
            <a:endParaRPr kumimoji="1" lang="en-US" sz="2800" b="1" dirty="0">
              <a:ea typeface="Arial Unicode MS" pitchFamily="34" charset="-128"/>
              <a:cs typeface="B Traffic" pitchFamily="2" charset="-78"/>
            </a:endParaRPr>
          </a:p>
        </p:txBody>
      </p:sp>
      <p:sp>
        <p:nvSpPr>
          <p:cNvPr id="20485" name="Text Box 5"/>
          <p:cNvSpPr txBox="1">
            <a:spLocks noChangeArrowheads="1"/>
          </p:cNvSpPr>
          <p:nvPr/>
        </p:nvSpPr>
        <p:spPr bwMode="auto">
          <a:xfrm>
            <a:off x="8532813" y="4724400"/>
            <a:ext cx="184150" cy="366713"/>
          </a:xfrm>
          <a:prstGeom prst="rect">
            <a:avLst/>
          </a:prstGeom>
          <a:noFill/>
          <a:ln w="9525">
            <a:noFill/>
            <a:miter lim="800000"/>
            <a:headEnd/>
            <a:tailEnd/>
          </a:ln>
          <a:effectLst/>
        </p:spPr>
        <p:txBody>
          <a:bodyPr wrap="none">
            <a:spAutoFit/>
          </a:bodyPr>
          <a:lstStyle/>
          <a:p>
            <a:pPr algn="l" rtl="0" eaLnBrk="0" hangingPunct="0"/>
            <a:endParaRPr lang="en-US" dirty="0">
              <a:ea typeface="Arial Unicode MS" pitchFamily="34" charset="-128"/>
              <a:cs typeface="Arial Unicode MS" pitchFamily="34" charset="-128"/>
            </a:endParaRPr>
          </a:p>
        </p:txBody>
      </p:sp>
      <p:sp>
        <p:nvSpPr>
          <p:cNvPr id="5" name="Left Arrow 4"/>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anim calcmode="lin" valueType="num">
                                      <p:cBhvr additive="base">
                                        <p:cTn id="7" dur="500" fill="hold"/>
                                        <p:tgtEl>
                                          <p:spTgt spid="204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4">
                                            <p:txEl>
                                              <p:pRg st="2" end="2"/>
                                            </p:txEl>
                                          </p:spTgt>
                                        </p:tgtEl>
                                        <p:attrNameLst>
                                          <p:attrName>style.visibility</p:attrName>
                                        </p:attrNameLst>
                                      </p:cBhvr>
                                      <p:to>
                                        <p:strVal val="visible"/>
                                      </p:to>
                                    </p:set>
                                    <p:anim calcmode="lin" valueType="num">
                                      <p:cBhvr additive="base">
                                        <p:cTn id="13" dur="500" fill="hold"/>
                                        <p:tgtEl>
                                          <p:spTgt spid="2048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4">
                                            <p:txEl>
                                              <p:pRg st="3" end="3"/>
                                            </p:txEl>
                                          </p:spTgt>
                                        </p:tgtEl>
                                        <p:attrNameLst>
                                          <p:attrName>style.visibility</p:attrName>
                                        </p:attrNameLst>
                                      </p:cBhvr>
                                      <p:to>
                                        <p:strVal val="visible"/>
                                      </p:to>
                                    </p:set>
                                    <p:anim calcmode="lin" valueType="num">
                                      <p:cBhvr additive="base">
                                        <p:cTn id="19" dur="500" fill="hold"/>
                                        <p:tgtEl>
                                          <p:spTgt spid="2048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4">
                                            <p:txEl>
                                              <p:pRg st="4" end="4"/>
                                            </p:txEl>
                                          </p:spTgt>
                                        </p:tgtEl>
                                        <p:attrNameLst>
                                          <p:attrName>style.visibility</p:attrName>
                                        </p:attrNameLst>
                                      </p:cBhvr>
                                      <p:to>
                                        <p:strVal val="visible"/>
                                      </p:to>
                                    </p:set>
                                    <p:anim calcmode="lin" valueType="num">
                                      <p:cBhvr additive="base">
                                        <p:cTn id="25" dur="500" fill="hold"/>
                                        <p:tgtEl>
                                          <p:spTgt spid="2048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4">
                                            <p:txEl>
                                              <p:pRg st="5" end="5"/>
                                            </p:txEl>
                                          </p:spTgt>
                                        </p:tgtEl>
                                        <p:attrNameLst>
                                          <p:attrName>style.visibility</p:attrName>
                                        </p:attrNameLst>
                                      </p:cBhvr>
                                      <p:to>
                                        <p:strVal val="visible"/>
                                      </p:to>
                                    </p:set>
                                    <p:anim calcmode="lin" valueType="num">
                                      <p:cBhvr additive="base">
                                        <p:cTn id="31" dur="500" fill="hold"/>
                                        <p:tgtEl>
                                          <p:spTgt spid="2048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8610600" cy="5562600"/>
        </p:xfrm>
        <a:graphic>
          <a:graphicData uri="http://schemas.openxmlformats.org/drawingml/2006/table">
            <a:tbl>
              <a:tblPr firstRow="1" bandRow="1">
                <a:tableStyleId>{5940675A-B579-460E-94D1-54222C63F5DA}</a:tableStyleId>
              </a:tblPr>
              <a:tblGrid>
                <a:gridCol w="1219835"/>
                <a:gridCol w="861060"/>
                <a:gridCol w="1004570"/>
                <a:gridCol w="645795"/>
                <a:gridCol w="1052406"/>
                <a:gridCol w="813224"/>
                <a:gridCol w="861060"/>
                <a:gridCol w="1291590"/>
                <a:gridCol w="861060"/>
              </a:tblGrid>
              <a:tr h="1938381">
                <a:tc gridSpan="9">
                  <a:txBody>
                    <a:bodyPr/>
                    <a:lstStyle/>
                    <a:p>
                      <a:pPr algn="ctr"/>
                      <a:r>
                        <a:rPr lang="fa-IR" dirty="0" smtClean="0"/>
                        <a:t>گزارش موجودی انبار </a:t>
                      </a:r>
                    </a:p>
                    <a:p>
                      <a:pPr algn="l"/>
                      <a:r>
                        <a:rPr lang="fa-IR" dirty="0" smtClean="0"/>
                        <a:t>شماره : ..................</a:t>
                      </a:r>
                    </a:p>
                    <a:p>
                      <a:pPr algn="l"/>
                      <a:r>
                        <a:rPr lang="fa-IR" dirty="0" smtClean="0"/>
                        <a:t>تاریخ : ...................</a:t>
                      </a:r>
                    </a:p>
                    <a:p>
                      <a:pPr algn="r"/>
                      <a:r>
                        <a:rPr lang="fa-IR" dirty="0" smtClean="0"/>
                        <a:t>شماره</a:t>
                      </a:r>
                      <a:r>
                        <a:rPr lang="fa-IR" baseline="0" dirty="0" smtClean="0"/>
                        <a:t> انبار :</a:t>
                      </a:r>
                    </a:p>
                    <a:p>
                      <a:pPr algn="r"/>
                      <a:r>
                        <a:rPr lang="fa-IR" baseline="0" dirty="0" smtClean="0"/>
                        <a:t>نام انبار :</a:t>
                      </a:r>
                    </a:p>
                    <a:p>
                      <a:pPr algn="r"/>
                      <a:r>
                        <a:rPr lang="fa-IR" baseline="0" dirty="0" smtClean="0"/>
                        <a:t>گزارش ماه :</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8080">
                <a:tc rowSpan="2">
                  <a:txBody>
                    <a:bodyPr/>
                    <a:lstStyle/>
                    <a:p>
                      <a:pPr algn="ctr"/>
                      <a:r>
                        <a:rPr lang="fa-IR" dirty="0" smtClean="0"/>
                        <a:t>سایر اطلاعات</a:t>
                      </a:r>
                      <a:endParaRPr lang="en-US" dirty="0"/>
                    </a:p>
                  </a:txBody>
                  <a:tcPr/>
                </a:tc>
                <a:tc gridSpan="4">
                  <a:txBody>
                    <a:bodyPr/>
                    <a:lstStyle/>
                    <a:p>
                      <a:pPr algn="ctr"/>
                      <a:r>
                        <a:rPr lang="fa-IR" dirty="0" smtClean="0"/>
                        <a:t>مقدار با تعداد</a:t>
                      </a:r>
                      <a:endParaRPr lang="en-US" dirty="0"/>
                    </a:p>
                  </a:txBody>
                  <a:tcPr/>
                </a:tc>
                <a:tc hMerge="1">
                  <a:txBody>
                    <a:bodyPr/>
                    <a:lstStyle/>
                    <a:p>
                      <a:pPr algn="ctr"/>
                      <a:endParaRPr lang="en-US"/>
                    </a:p>
                  </a:txBody>
                  <a:tcPr/>
                </a:tc>
                <a:tc hMerge="1">
                  <a:txBody>
                    <a:bodyPr/>
                    <a:lstStyle/>
                    <a:p>
                      <a:pPr algn="ctr"/>
                      <a:endParaRPr lang="en-US"/>
                    </a:p>
                  </a:txBody>
                  <a:tcPr/>
                </a:tc>
                <a:tc hMerge="1">
                  <a:txBody>
                    <a:bodyPr/>
                    <a:lstStyle/>
                    <a:p>
                      <a:pPr algn="ctr"/>
                      <a:endParaRPr lang="en-US"/>
                    </a:p>
                  </a:txBody>
                  <a:tcPr/>
                </a:tc>
                <a:tc rowSpan="2">
                  <a:txBody>
                    <a:bodyPr/>
                    <a:lstStyle/>
                    <a:p>
                      <a:pPr algn="ctr"/>
                      <a:r>
                        <a:rPr lang="fa-IR" dirty="0" smtClean="0"/>
                        <a:t>واحد</a:t>
                      </a:r>
                      <a:endParaRPr lang="en-US" dirty="0"/>
                    </a:p>
                  </a:txBody>
                  <a:tcPr/>
                </a:tc>
                <a:tc rowSpan="2">
                  <a:txBody>
                    <a:bodyPr/>
                    <a:lstStyle/>
                    <a:p>
                      <a:pPr algn="ctr"/>
                      <a:r>
                        <a:rPr lang="fa-IR" dirty="0" smtClean="0"/>
                        <a:t>کد جنس</a:t>
                      </a:r>
                      <a:endParaRPr lang="en-US" dirty="0"/>
                    </a:p>
                  </a:txBody>
                  <a:tcPr/>
                </a:tc>
                <a:tc rowSpan="2">
                  <a:txBody>
                    <a:bodyPr/>
                    <a:lstStyle/>
                    <a:p>
                      <a:pPr algn="ctr"/>
                      <a:r>
                        <a:rPr lang="fa-IR" dirty="0" smtClean="0"/>
                        <a:t>نام و شرح کالا</a:t>
                      </a:r>
                      <a:endParaRPr lang="en-US" dirty="0"/>
                    </a:p>
                  </a:txBody>
                  <a:tcPr/>
                </a:tc>
                <a:tc rowSpan="2">
                  <a:txBody>
                    <a:bodyPr/>
                    <a:lstStyle/>
                    <a:p>
                      <a:pPr algn="ctr"/>
                      <a:r>
                        <a:rPr lang="fa-IR" dirty="0" smtClean="0"/>
                        <a:t>ردیف</a:t>
                      </a:r>
                      <a:endParaRPr lang="en-US" dirty="0"/>
                    </a:p>
                  </a:txBody>
                  <a:tcPr/>
                </a:tc>
              </a:tr>
              <a:tr h="1020200">
                <a:tc vMerge="1">
                  <a:txBody>
                    <a:bodyPr/>
                    <a:lstStyle/>
                    <a:p>
                      <a:pPr algn="ctr"/>
                      <a:endParaRPr lang="en-US"/>
                    </a:p>
                  </a:txBody>
                  <a:tcPr/>
                </a:tc>
                <a:tc>
                  <a:txBody>
                    <a:bodyPr/>
                    <a:lstStyle/>
                    <a:p>
                      <a:pPr algn="ctr"/>
                      <a:r>
                        <a:rPr lang="fa-IR" dirty="0" smtClean="0"/>
                        <a:t>موجودی آخر ماه</a:t>
                      </a:r>
                      <a:endParaRPr lang="en-US" dirty="0"/>
                    </a:p>
                  </a:txBody>
                  <a:tcPr/>
                </a:tc>
                <a:tc>
                  <a:txBody>
                    <a:bodyPr/>
                    <a:lstStyle/>
                    <a:p>
                      <a:pPr algn="ctr"/>
                      <a:r>
                        <a:rPr lang="fa-IR" dirty="0" smtClean="0"/>
                        <a:t>صادره</a:t>
                      </a:r>
                      <a:endParaRPr lang="en-US" dirty="0"/>
                    </a:p>
                  </a:txBody>
                  <a:tcPr/>
                </a:tc>
                <a:tc>
                  <a:txBody>
                    <a:bodyPr/>
                    <a:lstStyle/>
                    <a:p>
                      <a:pPr algn="ctr"/>
                      <a:r>
                        <a:rPr lang="fa-IR" dirty="0" smtClean="0"/>
                        <a:t>وارده</a:t>
                      </a:r>
                      <a:endParaRPr lang="en-US" dirty="0"/>
                    </a:p>
                  </a:txBody>
                  <a:tcPr/>
                </a:tc>
                <a:tc>
                  <a:txBody>
                    <a:bodyPr/>
                    <a:lstStyle/>
                    <a:p>
                      <a:pPr algn="ctr"/>
                      <a:r>
                        <a:rPr lang="fa-IR" dirty="0" smtClean="0"/>
                        <a:t>موجودی اول ماه</a:t>
                      </a:r>
                      <a:endParaRPr lang="en-US" dirty="0"/>
                    </a:p>
                  </a:txBody>
                  <a:tcPr/>
                </a:tc>
                <a:tc vMerge="1">
                  <a:txBody>
                    <a:bodyPr/>
                    <a:lstStyle/>
                    <a:p>
                      <a:pPr algn="ctr"/>
                      <a:endParaRPr lang="en-US" dirty="0"/>
                    </a:p>
                  </a:txBody>
                  <a:tcPr/>
                </a:tc>
                <a:tc vMerge="1">
                  <a:txBody>
                    <a:bodyPr/>
                    <a:lstStyle/>
                    <a:p>
                      <a:pPr algn="ctr"/>
                      <a:endParaRPr lang="en-US" dirty="0"/>
                    </a:p>
                  </a:txBody>
                  <a:tcPr/>
                </a:tc>
                <a:tc vMerge="1">
                  <a:txBody>
                    <a:bodyPr/>
                    <a:lstStyle/>
                    <a:p>
                      <a:pPr algn="ctr"/>
                      <a:endParaRPr lang="en-US" dirty="0"/>
                    </a:p>
                  </a:txBody>
                  <a:tcPr/>
                </a:tc>
                <a:tc vMerge="1">
                  <a:txBody>
                    <a:bodyPr/>
                    <a:lstStyle/>
                    <a:p>
                      <a:pPr algn="ctr"/>
                      <a:endParaRPr lang="en-US" dirty="0"/>
                    </a:p>
                  </a:txBody>
                  <a:tcPr/>
                </a:tc>
              </a:tr>
              <a:tr h="2195939">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fa-IR" dirty="0" smtClean="0"/>
                    </a:p>
                    <a:p>
                      <a:pPr algn="ctr"/>
                      <a:endParaRPr lang="fa-IR" dirty="0" smtClean="0"/>
                    </a:p>
                    <a:p>
                      <a:pPr algn="ctr"/>
                      <a:endParaRPr lang="fa-IR" dirty="0" smtClean="0"/>
                    </a:p>
                    <a:p>
                      <a:pPr algn="ctr"/>
                      <a:endParaRPr lang="fa-IR" dirty="0" smtClean="0"/>
                    </a:p>
                    <a:p>
                      <a:pPr algn="ctr"/>
                      <a:endParaRPr lang="fa-IR" dirty="0" smtClean="0"/>
                    </a:p>
                  </a:txBody>
                  <a:tcPr/>
                </a:tc>
              </a:tr>
            </a:tbl>
          </a:graphicData>
        </a:graphic>
      </p:graphicFrame>
      <p:graphicFrame>
        <p:nvGraphicFramePr>
          <p:cNvPr id="5" name="Table 4"/>
          <p:cNvGraphicFramePr>
            <a:graphicFrameLocks noGrp="1"/>
          </p:cNvGraphicFramePr>
          <p:nvPr/>
        </p:nvGraphicFramePr>
        <p:xfrm>
          <a:off x="228600" y="5105400"/>
          <a:ext cx="8610600" cy="574964"/>
        </p:xfrm>
        <a:graphic>
          <a:graphicData uri="http://schemas.openxmlformats.org/drawingml/2006/table">
            <a:tbl>
              <a:tblPr/>
              <a:tblGrid>
                <a:gridCol w="8610600"/>
              </a:tblGrid>
              <a:tr h="574964">
                <a:tc>
                  <a:txBody>
                    <a:bodyPr/>
                    <a:lstStyle/>
                    <a:p>
                      <a:pPr algn="r"/>
                      <a:r>
                        <a:rPr lang="fa-IR" dirty="0" smtClean="0">
                          <a:cs typeface="B Nazanin" pitchFamily="2" charset="-78"/>
                        </a:rPr>
                        <a:t>نام و امضاء مسئول انبار :                                                                         نام وامضاء</a:t>
                      </a:r>
                      <a:r>
                        <a:rPr lang="fa-IR" baseline="0" dirty="0" smtClean="0">
                          <a:cs typeface="B Nazanin" pitchFamily="2" charset="-78"/>
                        </a:rPr>
                        <a:t> تایید کننده :</a:t>
                      </a:r>
                      <a:endParaRPr lang="en-US" dirty="0">
                        <a:cs typeface="B Nazanin" pitchFamily="2" charset="-78"/>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7" name="Left Arrow 6"/>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90600"/>
          </a:xfrm>
        </p:spPr>
        <p:txBody>
          <a:bodyPr>
            <a:normAutofit fontScale="90000"/>
          </a:bodyPr>
          <a:lstStyle/>
          <a:p>
            <a:r>
              <a:rPr lang="fa-IR" dirty="0" smtClean="0">
                <a:solidFill>
                  <a:srgbClr val="0070C0"/>
                </a:solidFill>
              </a:rPr>
              <a:t>    وظايف انبار در ارتباط با سفارش موجودي</a:t>
            </a:r>
            <a:endParaRPr lang="fa-IR" dirty="0">
              <a:solidFill>
                <a:srgbClr val="0070C0"/>
              </a:solidFill>
            </a:endParaRPr>
          </a:p>
        </p:txBody>
      </p:sp>
      <p:sp>
        <p:nvSpPr>
          <p:cNvPr id="4" name="Horizontal Scroll 3"/>
          <p:cNvSpPr/>
          <p:nvPr/>
        </p:nvSpPr>
        <p:spPr>
          <a:xfrm>
            <a:off x="0" y="3581400"/>
            <a:ext cx="9144000" cy="1447800"/>
          </a:xfrm>
          <a:prstGeom prst="horizontalScroll">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solidFill>
                  <a:srgbClr val="002060"/>
                </a:solidFill>
                <a:cs typeface="B Traffic" pitchFamily="2" charset="-78"/>
              </a:rPr>
              <a:t>حداكثر مدت تحويل سفارش   * حداكثر مصرف =   نقطه سفارش ميزان </a:t>
            </a:r>
            <a:endParaRPr lang="fa-IR" sz="2400" b="1" dirty="0">
              <a:solidFill>
                <a:srgbClr val="002060"/>
              </a:solidFill>
              <a:cs typeface="B Traffic" pitchFamily="2" charset="-78"/>
            </a:endParaRPr>
          </a:p>
        </p:txBody>
      </p:sp>
      <p:sp>
        <p:nvSpPr>
          <p:cNvPr id="6" name="Rectangle 5"/>
          <p:cNvSpPr/>
          <p:nvPr/>
        </p:nvSpPr>
        <p:spPr>
          <a:xfrm>
            <a:off x="381000" y="990600"/>
            <a:ext cx="8458200" cy="2308324"/>
          </a:xfrm>
          <a:prstGeom prst="rect">
            <a:avLst/>
          </a:prstGeom>
        </p:spPr>
        <p:txBody>
          <a:bodyPr wrap="square">
            <a:spAutoFit/>
          </a:bodyPr>
          <a:lstStyle/>
          <a:p>
            <a:pPr algn="r"/>
            <a:endParaRPr lang="en-US" sz="2400" b="1" dirty="0" smtClean="0">
              <a:solidFill>
                <a:srgbClr val="002060"/>
              </a:solidFill>
              <a:cs typeface="B Traffic" pitchFamily="2" charset="-78"/>
            </a:endParaRPr>
          </a:p>
          <a:p>
            <a:pPr algn="r"/>
            <a:r>
              <a:rPr lang="fa-IR" sz="2400" b="1" dirty="0" smtClean="0">
                <a:solidFill>
                  <a:srgbClr val="002060"/>
                </a:solidFill>
                <a:cs typeface="B Traffic" pitchFamily="2" charset="-78"/>
              </a:rPr>
              <a:t>كنترل موجودي انبار به سه روش زير انجام   مي شود </a:t>
            </a:r>
            <a:r>
              <a:rPr lang="fa-IR" sz="2400" b="1" dirty="0" smtClean="0">
                <a:cs typeface="B Traffic" pitchFamily="2" charset="-78"/>
              </a:rPr>
              <a:t>:</a:t>
            </a:r>
          </a:p>
          <a:p>
            <a:pPr algn="r"/>
            <a:r>
              <a:rPr lang="en-US" sz="2400" b="1" dirty="0" smtClean="0">
                <a:cs typeface="B Traffic" pitchFamily="2" charset="-78"/>
              </a:rPr>
              <a:t>                             </a:t>
            </a:r>
            <a:endParaRPr lang="fa-IR" sz="2400" b="1" dirty="0" smtClean="0">
              <a:cs typeface="B Traffic" pitchFamily="2" charset="-78"/>
            </a:endParaRPr>
          </a:p>
          <a:p>
            <a:pPr algn="r"/>
            <a:r>
              <a:rPr lang="fa-IR" sz="2400" b="1" dirty="0" smtClean="0">
                <a:cs typeface="B Traffic" pitchFamily="2" charset="-78"/>
              </a:rPr>
              <a:t>  1- </a:t>
            </a:r>
            <a:r>
              <a:rPr lang="fa-IR" sz="2400" b="1" dirty="0" smtClean="0">
                <a:solidFill>
                  <a:srgbClr val="0070C0"/>
                </a:solidFill>
                <a:cs typeface="B Traffic" pitchFamily="2" charset="-78"/>
              </a:rPr>
              <a:t>نقطه سفارش : </a:t>
            </a:r>
            <a:r>
              <a:rPr lang="fa-IR" sz="2400" b="1" dirty="0" smtClean="0">
                <a:solidFill>
                  <a:srgbClr val="002060"/>
                </a:solidFill>
                <a:cs typeface="B Traffic" pitchFamily="2" charset="-78"/>
              </a:rPr>
              <a:t>عبارتست از مقداري كه وقتي موجودي انبار به ميزان و  حد معين رسيد بايد سفارش خريد براي تامين موجودي كالا صادر شود . </a:t>
            </a:r>
          </a:p>
        </p:txBody>
      </p:sp>
      <p:sp>
        <p:nvSpPr>
          <p:cNvPr id="7" name="Left Arrow 6"/>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bg/>
                                          </p:spTgt>
                                        </p:tgtEl>
                                        <p:attrNameLst>
                                          <p:attrName>style.visibility</p:attrName>
                                        </p:attrNameLst>
                                      </p:cBhvr>
                                      <p:to>
                                        <p:strVal val="visible"/>
                                      </p:to>
                                    </p:set>
                                    <p:anim calcmode="lin" valueType="num">
                                      <p:cBhvr additive="base">
                                        <p:cTn id="25"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990600"/>
          </a:xfrm>
        </p:spPr>
        <p:txBody>
          <a:bodyPr>
            <a:normAutofit fontScale="90000"/>
          </a:bodyPr>
          <a:lstStyle/>
          <a:p>
            <a:r>
              <a:rPr lang="fa-IR" dirty="0" smtClean="0">
                <a:solidFill>
                  <a:srgbClr val="0070C0"/>
                </a:solidFill>
              </a:rPr>
              <a:t>    وظايف انبار در ارتباط با سفارش موجودي</a:t>
            </a:r>
            <a:endParaRPr lang="fa-IR" dirty="0">
              <a:solidFill>
                <a:srgbClr val="0070C0"/>
              </a:solidFill>
            </a:endParaRPr>
          </a:p>
        </p:txBody>
      </p:sp>
      <p:sp>
        <p:nvSpPr>
          <p:cNvPr id="5" name="Horizontal Scroll 4"/>
          <p:cNvSpPr/>
          <p:nvPr/>
        </p:nvSpPr>
        <p:spPr>
          <a:xfrm>
            <a:off x="0" y="4114800"/>
            <a:ext cx="9144000" cy="1219200"/>
          </a:xfrm>
          <a:prstGeom prst="horizontalScroll">
            <a:avLst/>
          </a:prstGeom>
        </p:spPr>
        <p:style>
          <a:lnRef idx="1">
            <a:schemeClr val="accent5"/>
          </a:lnRef>
          <a:fillRef idx="2">
            <a:schemeClr val="accent5"/>
          </a:fillRef>
          <a:effectRef idx="1">
            <a:schemeClr val="accent5"/>
          </a:effectRef>
          <a:fontRef idx="minor">
            <a:schemeClr val="dk1"/>
          </a:fontRef>
        </p:style>
        <p:txBody>
          <a:bodyPr rtlCol="1" anchor="ctr"/>
          <a:lstStyle/>
          <a:p>
            <a:r>
              <a:rPr lang="fa-IR" sz="2400" b="1" dirty="0" smtClean="0">
                <a:solidFill>
                  <a:srgbClr val="002060"/>
                </a:solidFill>
                <a:cs typeface="B Traffic" pitchFamily="2" charset="-78"/>
              </a:rPr>
              <a:t> فاصله زماني بين دو سفارش  *  متوسط مصرف ماهانه = ميزان سفارش  </a:t>
            </a:r>
          </a:p>
          <a:p>
            <a:pPr algn="ctr"/>
            <a:r>
              <a:rPr lang="fa-IR" sz="2400" b="1" dirty="0" smtClean="0">
                <a:cs typeface="B Traffic" pitchFamily="2" charset="-78"/>
              </a:rPr>
              <a:t> </a:t>
            </a:r>
            <a:endParaRPr lang="fa-IR" sz="2400" b="1" dirty="0">
              <a:cs typeface="B Traffic" pitchFamily="2" charset="-78"/>
            </a:endParaRPr>
          </a:p>
        </p:txBody>
      </p:sp>
      <p:sp>
        <p:nvSpPr>
          <p:cNvPr id="8" name="Rectangle 7"/>
          <p:cNvSpPr/>
          <p:nvPr/>
        </p:nvSpPr>
        <p:spPr>
          <a:xfrm>
            <a:off x="381000" y="1295400"/>
            <a:ext cx="8458200" cy="1938992"/>
          </a:xfrm>
          <a:prstGeom prst="rect">
            <a:avLst/>
          </a:prstGeom>
        </p:spPr>
        <p:txBody>
          <a:bodyPr wrap="square">
            <a:spAutoFit/>
          </a:bodyPr>
          <a:lstStyle/>
          <a:p>
            <a:pPr algn="r"/>
            <a:r>
              <a:rPr lang="fa-IR" sz="2400" b="1" dirty="0" smtClean="0">
                <a:cs typeface="B Traffic" pitchFamily="2" charset="-78"/>
              </a:rPr>
              <a:t> </a:t>
            </a:r>
            <a:endParaRPr lang="fa-IR" sz="2400" b="1" dirty="0" smtClean="0">
              <a:solidFill>
                <a:srgbClr val="FFFF00"/>
              </a:solidFill>
              <a:cs typeface="B Traffic" pitchFamily="2" charset="-78"/>
            </a:endParaRPr>
          </a:p>
          <a:p>
            <a:pPr algn="r"/>
            <a:r>
              <a:rPr lang="fa-IR" sz="2400" b="1" dirty="0" smtClean="0">
                <a:solidFill>
                  <a:srgbClr val="FFFF00"/>
                </a:solidFill>
                <a:cs typeface="B Traffic" pitchFamily="2" charset="-78"/>
              </a:rPr>
              <a:t>  2- </a:t>
            </a:r>
            <a:r>
              <a:rPr lang="fa-IR" sz="2400" b="1" dirty="0" smtClean="0">
                <a:solidFill>
                  <a:srgbClr val="0070C0"/>
                </a:solidFill>
                <a:cs typeface="B Traffic" pitchFamily="2" charset="-78"/>
              </a:rPr>
              <a:t>ميزان سفارش </a:t>
            </a:r>
            <a:r>
              <a:rPr lang="fa-IR" sz="2400" b="1" dirty="0" smtClean="0">
                <a:solidFill>
                  <a:srgbClr val="FFFF00"/>
                </a:solidFill>
                <a:cs typeface="B Traffic" pitchFamily="2" charset="-78"/>
              </a:rPr>
              <a:t>: </a:t>
            </a:r>
            <a:r>
              <a:rPr lang="fa-IR" sz="2400" b="1" dirty="0" smtClean="0">
                <a:solidFill>
                  <a:srgbClr val="002060"/>
                </a:solidFill>
                <a:cs typeface="B Traffic" pitchFamily="2" charset="-78"/>
              </a:rPr>
              <a:t>تعداي از يك كالا كه سفارش داده مي شود . </a:t>
            </a:r>
          </a:p>
          <a:p>
            <a:pPr algn="r"/>
            <a:r>
              <a:rPr lang="fa-IR" sz="2400" b="1" dirty="0" smtClean="0">
                <a:solidFill>
                  <a:srgbClr val="FFFF00"/>
                </a:solidFill>
                <a:cs typeface="B Traffic" pitchFamily="2" charset="-78"/>
              </a:rPr>
              <a:t>      </a:t>
            </a:r>
            <a:r>
              <a:rPr lang="fa-IR" sz="2400" b="1" dirty="0" smtClean="0">
                <a:solidFill>
                  <a:srgbClr val="002060"/>
                </a:solidFill>
                <a:cs typeface="B Traffic" pitchFamily="2" charset="-78"/>
              </a:rPr>
              <a:t>چنانچه در كاردكس جمع دو رقم موجودي كالا و كل سفارش در راه با نقطه سفارش برابر باشد در اين صورت ملزم به صدور دستور خريد به واحد  سفارشات مي باشد </a:t>
            </a:r>
            <a:endParaRPr lang="fa-IR" sz="2400" dirty="0"/>
          </a:p>
        </p:txBody>
      </p:sp>
      <p:sp>
        <p:nvSpPr>
          <p:cNvPr id="7" name="Left Arrow 6"/>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anim calcmode="lin" valueType="num">
                                      <p:cBhvr additive="base">
                                        <p:cTn id="2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8"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normAutofit fontScale="90000"/>
          </a:bodyPr>
          <a:lstStyle/>
          <a:p>
            <a:r>
              <a:rPr lang="fa-IR" dirty="0" smtClean="0">
                <a:solidFill>
                  <a:srgbClr val="0070C0"/>
                </a:solidFill>
              </a:rPr>
              <a:t>       وظايف انبار در ارتباط با سفارش موجودي</a:t>
            </a:r>
            <a:endParaRPr lang="fa-IR" dirty="0">
              <a:solidFill>
                <a:srgbClr val="0070C0"/>
              </a:solidFill>
            </a:endParaRPr>
          </a:p>
        </p:txBody>
      </p:sp>
      <p:sp>
        <p:nvSpPr>
          <p:cNvPr id="3" name="Subtitle 2"/>
          <p:cNvSpPr>
            <a:spLocks noGrp="1"/>
          </p:cNvSpPr>
          <p:nvPr>
            <p:ph type="subTitle" idx="1"/>
          </p:nvPr>
        </p:nvSpPr>
        <p:spPr>
          <a:xfrm>
            <a:off x="304800" y="1066800"/>
            <a:ext cx="8534400" cy="5791200"/>
          </a:xfrm>
        </p:spPr>
        <p:txBody>
          <a:bodyPr>
            <a:normAutofit/>
          </a:bodyPr>
          <a:lstStyle/>
          <a:p>
            <a:r>
              <a:rPr lang="fa-IR" sz="2800" b="1" dirty="0" smtClean="0">
                <a:cs typeface="B Traffic" pitchFamily="2" charset="-78"/>
              </a:rPr>
              <a:t> </a:t>
            </a:r>
          </a:p>
          <a:p>
            <a:r>
              <a:rPr lang="fa-IR" sz="2800" b="1" dirty="0" smtClean="0">
                <a:cs typeface="B Traffic" pitchFamily="2" charset="-78"/>
              </a:rPr>
              <a:t> 3- </a:t>
            </a:r>
            <a:r>
              <a:rPr lang="fa-IR" sz="2800" b="1" dirty="0" smtClean="0">
                <a:solidFill>
                  <a:srgbClr val="FF0000"/>
                </a:solidFill>
                <a:cs typeface="B Traffic" pitchFamily="2" charset="-78"/>
              </a:rPr>
              <a:t>حداقل موجودي </a:t>
            </a:r>
            <a:r>
              <a:rPr lang="fa-IR" sz="2800" b="1" dirty="0" smtClean="0">
                <a:solidFill>
                  <a:srgbClr val="0070C0"/>
                </a:solidFill>
                <a:cs typeface="B Traffic" pitchFamily="2" charset="-78"/>
              </a:rPr>
              <a:t>(ذخيره احتياطي ):</a:t>
            </a:r>
          </a:p>
          <a:p>
            <a:r>
              <a:rPr lang="fa-IR" sz="2800" b="1" dirty="0" smtClean="0">
                <a:cs typeface="B Traffic" pitchFamily="2" charset="-78"/>
              </a:rPr>
              <a:t> </a:t>
            </a:r>
            <a:r>
              <a:rPr lang="fa-IR" sz="2800" b="1" dirty="0" smtClean="0">
                <a:solidFill>
                  <a:srgbClr val="0070C0"/>
                </a:solidFill>
                <a:cs typeface="B Traffic" pitchFamily="2" charset="-78"/>
              </a:rPr>
              <a:t>مقداري است كه موجودي انبار نبايد كمتر ازآن باشد كه معمولا  %10   مصرف كل سالانه است .  </a:t>
            </a:r>
          </a:p>
          <a:p>
            <a:r>
              <a:rPr lang="fa-IR" sz="2800" b="1" dirty="0" smtClean="0">
                <a:solidFill>
                  <a:srgbClr val="0070C0"/>
                </a:solidFill>
                <a:cs typeface="B Traffic" pitchFamily="2" charset="-78"/>
              </a:rPr>
              <a:t> </a:t>
            </a:r>
          </a:p>
          <a:p>
            <a:r>
              <a:rPr lang="fa-IR" sz="2800" b="1" dirty="0" smtClean="0">
                <a:solidFill>
                  <a:srgbClr val="FF0000"/>
                </a:solidFill>
                <a:cs typeface="B Traffic" pitchFamily="2" charset="-78"/>
              </a:rPr>
              <a:t>  4- حداكثر موجودي </a:t>
            </a:r>
            <a:r>
              <a:rPr lang="fa-IR" sz="2800" b="1" dirty="0" smtClean="0">
                <a:solidFill>
                  <a:srgbClr val="0070C0"/>
                </a:solidFill>
                <a:cs typeface="B Traffic" pitchFamily="2" charset="-78"/>
              </a:rPr>
              <a:t>: </a:t>
            </a:r>
          </a:p>
          <a:p>
            <a:r>
              <a:rPr lang="fa-IR" sz="2800" b="1" dirty="0" smtClean="0">
                <a:cs typeface="B Traffic" pitchFamily="2" charset="-78"/>
              </a:rPr>
              <a:t>   </a:t>
            </a:r>
            <a:r>
              <a:rPr lang="fa-IR" sz="2800" b="1" dirty="0" smtClean="0">
                <a:solidFill>
                  <a:srgbClr val="0070C0"/>
                </a:solidFill>
                <a:cs typeface="B Traffic" pitchFamily="2" charset="-78"/>
              </a:rPr>
              <a:t>مقداريست كه موجودي انبار نبايد از آن تجاوز نمايد . </a:t>
            </a:r>
          </a:p>
          <a:p>
            <a:endParaRPr lang="fa-IR" sz="2800" b="1" dirty="0" smtClean="0">
              <a:solidFill>
                <a:srgbClr val="0070C0"/>
              </a:solidFill>
              <a:cs typeface="B Traffic" pitchFamily="2" charset="-78"/>
            </a:endParaRPr>
          </a:p>
          <a:p>
            <a:r>
              <a:rPr lang="fa-IR" sz="2800" b="1" dirty="0" smtClean="0">
                <a:cs typeface="B Traffic" pitchFamily="2" charset="-78"/>
              </a:rPr>
              <a:t>  </a:t>
            </a:r>
            <a:r>
              <a:rPr lang="fa-IR" sz="2800" b="1" dirty="0" smtClean="0">
                <a:solidFill>
                  <a:srgbClr val="FF0000"/>
                </a:solidFill>
                <a:cs typeface="B Traffic" pitchFamily="2" charset="-78"/>
              </a:rPr>
              <a:t>متوسط موجودي : </a:t>
            </a:r>
          </a:p>
          <a:p>
            <a:r>
              <a:rPr lang="fa-IR" sz="2800" b="1" dirty="0" smtClean="0">
                <a:solidFill>
                  <a:srgbClr val="0070C0"/>
                </a:solidFill>
                <a:cs typeface="B Traffic" pitchFamily="2" charset="-78"/>
              </a:rPr>
              <a:t>مقداري است كه نشانگر متوسط كالا ي موجود در انبار   </a:t>
            </a:r>
          </a:p>
          <a:p>
            <a:r>
              <a:rPr lang="fa-IR" sz="2800" b="1" dirty="0" smtClean="0">
                <a:solidFill>
                  <a:srgbClr val="0070C0"/>
                </a:solidFill>
                <a:cs typeface="B Traffic" pitchFamily="2" charset="-78"/>
              </a:rPr>
              <a:t>   مي باشد .</a:t>
            </a:r>
            <a:endParaRPr lang="en-US" sz="2800" b="1" dirty="0" smtClean="0">
              <a:solidFill>
                <a:srgbClr val="0070C0"/>
              </a:solidFill>
              <a:cs typeface="B Traffic" pitchFamily="2" charset="-78"/>
            </a:endParaRPr>
          </a:p>
          <a:p>
            <a:endParaRPr lang="en-US" sz="2800" b="1" dirty="0" smtClean="0">
              <a:solidFill>
                <a:srgbClr val="0070C0"/>
              </a:solidFill>
              <a:cs typeface="B Traffic" pitchFamily="2" charset="-78"/>
            </a:endParaRPr>
          </a:p>
          <a:p>
            <a:endParaRPr lang="en-US" sz="2800" b="1" dirty="0" smtClean="0">
              <a:cs typeface="B Traffic" pitchFamily="2" charset="-78"/>
            </a:endParaRPr>
          </a:p>
          <a:p>
            <a:endParaRPr lang="fa-IR" sz="2800" b="1" dirty="0">
              <a:cs typeface="B Traffic" pitchFamily="2" charset="-78"/>
            </a:endParaRPr>
          </a:p>
        </p:txBody>
      </p:sp>
      <p:sp>
        <p:nvSpPr>
          <p:cNvPr id="4" name="Left Arrow 3"/>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76200" y="76200"/>
            <a:ext cx="8763000" cy="6629400"/>
          </a:xfrm>
        </p:spPr>
        <p:txBody>
          <a:bodyPr/>
          <a:lstStyle/>
          <a:p>
            <a:pPr algn="r" eaLnBrk="1" hangingPunct="1">
              <a:buFont typeface="Wingdings 3" pitchFamily="18" charset="2"/>
              <a:buNone/>
            </a:pPr>
            <a:r>
              <a:rPr lang="fa-IR" sz="3200" b="1" dirty="0" smtClean="0">
                <a:solidFill>
                  <a:srgbClr val="7030A0"/>
                </a:solidFill>
                <a:cs typeface="+mj-cs"/>
              </a:rPr>
              <a:t>               </a:t>
            </a:r>
          </a:p>
          <a:p>
            <a:pPr algn="r" eaLnBrk="1" hangingPunct="1">
              <a:buFont typeface="Wingdings 3" pitchFamily="18" charset="2"/>
              <a:buNone/>
            </a:pPr>
            <a:r>
              <a:rPr lang="fa-IR" sz="3200" b="1" dirty="0" smtClean="0">
                <a:solidFill>
                  <a:srgbClr val="7030A0"/>
                </a:solidFill>
                <a:cs typeface="+mj-cs"/>
              </a:rPr>
              <a:t>              برگشت کالا به انبار :</a:t>
            </a:r>
            <a:endParaRPr lang="en-US" sz="3200" b="1" dirty="0" smtClean="0">
              <a:solidFill>
                <a:srgbClr val="7030A0"/>
              </a:solidFill>
              <a:cs typeface="+mj-cs"/>
            </a:endParaRPr>
          </a:p>
          <a:p>
            <a:pPr algn="r" eaLnBrk="1" hangingPunct="1">
              <a:buFont typeface="Wingdings 3" pitchFamily="18" charset="2"/>
              <a:buNone/>
            </a:pPr>
            <a:endParaRPr lang="fa-IR" sz="2600" b="1" dirty="0" smtClean="0">
              <a:cs typeface="+mj-cs"/>
            </a:endParaRPr>
          </a:p>
          <a:p>
            <a:pPr algn="r" eaLnBrk="1" hangingPunct="1">
              <a:buFont typeface="Wingdings 3" pitchFamily="18" charset="2"/>
              <a:buNone/>
            </a:pPr>
            <a:r>
              <a:rPr lang="fa-IR" sz="2600" b="1" dirty="0" smtClean="0">
                <a:cs typeface="+mj-cs"/>
              </a:rPr>
              <a:t>وقتی کالا گارانتی است و معیوب می شود برای تعمیر به انبار بر</a:t>
            </a:r>
          </a:p>
          <a:p>
            <a:pPr algn="r" eaLnBrk="1" hangingPunct="1">
              <a:buFont typeface="Wingdings 3" pitchFamily="18" charset="2"/>
              <a:buNone/>
            </a:pPr>
            <a:r>
              <a:rPr lang="fa-IR" sz="2600" b="1" dirty="0" smtClean="0">
                <a:cs typeface="+mj-cs"/>
              </a:rPr>
              <a:t> می گردد . </a:t>
            </a:r>
          </a:p>
          <a:p>
            <a:pPr algn="r" eaLnBrk="1" hangingPunct="1">
              <a:buFont typeface="Wingdings 3" pitchFamily="18" charset="2"/>
              <a:buNone/>
            </a:pPr>
            <a:r>
              <a:rPr lang="fa-IR" sz="2600" b="1" dirty="0" smtClean="0">
                <a:cs typeface="+mj-cs"/>
              </a:rPr>
              <a:t>    فرم توسط نمایندگی مربوطه در 5 نسخه نوشته شده که به صورت زیر توزیع می گردد :</a:t>
            </a:r>
          </a:p>
          <a:p>
            <a:pPr algn="r" eaLnBrk="1" hangingPunct="1">
              <a:buFont typeface="Arial" pitchFamily="34" charset="0"/>
              <a:buChar char="•"/>
            </a:pPr>
            <a:r>
              <a:rPr lang="fa-IR" sz="2600" b="1" dirty="0" smtClean="0">
                <a:cs typeface="+mj-cs"/>
              </a:rPr>
              <a:t>* نسخ 1و2 به حسابداری .</a:t>
            </a:r>
          </a:p>
          <a:p>
            <a:pPr algn="r" eaLnBrk="1" hangingPunct="1">
              <a:buFont typeface="Arial" pitchFamily="34" charset="0"/>
              <a:buChar char="•"/>
            </a:pPr>
            <a:endParaRPr lang="fa-IR" sz="2600" b="1" dirty="0" smtClean="0">
              <a:cs typeface="+mj-cs"/>
            </a:endParaRPr>
          </a:p>
          <a:p>
            <a:pPr algn="r" eaLnBrk="1" hangingPunct="1">
              <a:buFont typeface="Arial" pitchFamily="34" charset="0"/>
              <a:buChar char="•"/>
            </a:pPr>
            <a:r>
              <a:rPr lang="fa-IR" sz="2600" b="1" dirty="0" smtClean="0">
                <a:cs typeface="+mj-cs"/>
              </a:rPr>
              <a:t>* نسخه 3 به فرد برگشت دهنده . (کارپرداز نمایندگی )</a:t>
            </a:r>
          </a:p>
          <a:p>
            <a:pPr algn="r" eaLnBrk="1" hangingPunct="1">
              <a:buFont typeface="Arial" pitchFamily="34" charset="0"/>
              <a:buChar char="•"/>
            </a:pPr>
            <a:endParaRPr lang="fa-IR" sz="2600" b="1" dirty="0" smtClean="0">
              <a:cs typeface="+mj-cs"/>
            </a:endParaRPr>
          </a:p>
          <a:p>
            <a:pPr algn="r" eaLnBrk="1" hangingPunct="1">
              <a:buFont typeface="Arial" pitchFamily="34" charset="0"/>
              <a:buChar char="•"/>
            </a:pPr>
            <a:r>
              <a:rPr lang="fa-IR" sz="2600" b="1" dirty="0" smtClean="0">
                <a:cs typeface="+mj-cs"/>
              </a:rPr>
              <a:t>* نسخه 4 در انبار بایگانی می شود .</a:t>
            </a:r>
          </a:p>
          <a:p>
            <a:pPr algn="r" eaLnBrk="1" hangingPunct="1">
              <a:buFont typeface="Arial" pitchFamily="34" charset="0"/>
              <a:buChar char="•"/>
            </a:pPr>
            <a:endParaRPr lang="fa-IR" sz="2600" b="1" dirty="0" smtClean="0">
              <a:cs typeface="+mj-cs"/>
            </a:endParaRPr>
          </a:p>
          <a:p>
            <a:pPr algn="r" eaLnBrk="1" hangingPunct="1">
              <a:buFont typeface="Arial" pitchFamily="34" charset="0"/>
              <a:buChar char="•"/>
            </a:pPr>
            <a:r>
              <a:rPr lang="fa-IR" sz="2600" b="1" dirty="0" smtClean="0">
                <a:cs typeface="+mj-cs"/>
              </a:rPr>
              <a:t>* نسخه 5 در نمایندگی بایگانی می شود .</a:t>
            </a:r>
          </a:p>
        </p:txBody>
      </p:sp>
      <p:sp>
        <p:nvSpPr>
          <p:cNvPr id="4" name="Left Arrow 3"/>
          <p:cNvSpPr/>
          <p:nvPr/>
        </p:nvSpPr>
        <p:spPr>
          <a:xfrm>
            <a:off x="0" y="6019800"/>
            <a:ext cx="28194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anim calcmode="lin" valueType="num">
                                      <p:cBhvr additive="base">
                                        <p:cTn id="7" dur="500" fill="hold"/>
                                        <p:tgtEl>
                                          <p:spTgt spid="768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2">
                                            <p:txEl>
                                              <p:pRg st="1" end="1"/>
                                            </p:txEl>
                                          </p:spTgt>
                                        </p:tgtEl>
                                        <p:attrNameLst>
                                          <p:attrName>style.visibility</p:attrName>
                                        </p:attrNameLst>
                                      </p:cBhvr>
                                      <p:to>
                                        <p:strVal val="visible"/>
                                      </p:to>
                                    </p:set>
                                    <p:anim calcmode="lin" valueType="num">
                                      <p:cBhvr additive="base">
                                        <p:cTn id="13" dur="500" fill="hold"/>
                                        <p:tgtEl>
                                          <p:spTgt spid="768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02">
                                            <p:txEl>
                                              <p:pRg st="3" end="3"/>
                                            </p:txEl>
                                          </p:spTgt>
                                        </p:tgtEl>
                                        <p:attrNameLst>
                                          <p:attrName>style.visibility</p:attrName>
                                        </p:attrNameLst>
                                      </p:cBhvr>
                                      <p:to>
                                        <p:strVal val="visible"/>
                                      </p:to>
                                    </p:set>
                                    <p:anim calcmode="lin" valueType="num">
                                      <p:cBhvr additive="base">
                                        <p:cTn id="19" dur="500" fill="hold"/>
                                        <p:tgtEl>
                                          <p:spTgt spid="7680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68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6802">
                                            <p:txEl>
                                              <p:pRg st="4" end="4"/>
                                            </p:txEl>
                                          </p:spTgt>
                                        </p:tgtEl>
                                        <p:attrNameLst>
                                          <p:attrName>style.visibility</p:attrName>
                                        </p:attrNameLst>
                                      </p:cBhvr>
                                      <p:to>
                                        <p:strVal val="visible"/>
                                      </p:to>
                                    </p:set>
                                    <p:anim calcmode="lin" valueType="num">
                                      <p:cBhvr additive="base">
                                        <p:cTn id="25" dur="500" fill="hold"/>
                                        <p:tgtEl>
                                          <p:spTgt spid="7680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68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6802">
                                            <p:txEl>
                                              <p:pRg st="5" end="5"/>
                                            </p:txEl>
                                          </p:spTgt>
                                        </p:tgtEl>
                                        <p:attrNameLst>
                                          <p:attrName>style.visibility</p:attrName>
                                        </p:attrNameLst>
                                      </p:cBhvr>
                                      <p:to>
                                        <p:strVal val="visible"/>
                                      </p:to>
                                    </p:set>
                                    <p:anim calcmode="lin" valueType="num">
                                      <p:cBhvr additive="base">
                                        <p:cTn id="31" dur="500" fill="hold"/>
                                        <p:tgtEl>
                                          <p:spTgt spid="7680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680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6802">
                                            <p:txEl>
                                              <p:pRg st="6" end="6"/>
                                            </p:txEl>
                                          </p:spTgt>
                                        </p:tgtEl>
                                        <p:attrNameLst>
                                          <p:attrName>style.visibility</p:attrName>
                                        </p:attrNameLst>
                                      </p:cBhvr>
                                      <p:to>
                                        <p:strVal val="visible"/>
                                      </p:to>
                                    </p:set>
                                    <p:anim calcmode="lin" valueType="num">
                                      <p:cBhvr additive="base">
                                        <p:cTn id="37" dur="500" fill="hold"/>
                                        <p:tgtEl>
                                          <p:spTgt spid="7680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680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6802">
                                            <p:txEl>
                                              <p:pRg st="8" end="8"/>
                                            </p:txEl>
                                          </p:spTgt>
                                        </p:tgtEl>
                                        <p:attrNameLst>
                                          <p:attrName>style.visibility</p:attrName>
                                        </p:attrNameLst>
                                      </p:cBhvr>
                                      <p:to>
                                        <p:strVal val="visible"/>
                                      </p:to>
                                    </p:set>
                                    <p:anim calcmode="lin" valueType="num">
                                      <p:cBhvr additive="base">
                                        <p:cTn id="43" dur="500" fill="hold"/>
                                        <p:tgtEl>
                                          <p:spTgt spid="7680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680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6802">
                                            <p:txEl>
                                              <p:pRg st="10" end="10"/>
                                            </p:txEl>
                                          </p:spTgt>
                                        </p:tgtEl>
                                        <p:attrNameLst>
                                          <p:attrName>style.visibility</p:attrName>
                                        </p:attrNameLst>
                                      </p:cBhvr>
                                      <p:to>
                                        <p:strVal val="visible"/>
                                      </p:to>
                                    </p:set>
                                    <p:anim calcmode="lin" valueType="num">
                                      <p:cBhvr additive="base">
                                        <p:cTn id="49" dur="500" fill="hold"/>
                                        <p:tgtEl>
                                          <p:spTgt spid="7680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680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6802">
                                            <p:txEl>
                                              <p:pRg st="12" end="12"/>
                                            </p:txEl>
                                          </p:spTgt>
                                        </p:tgtEl>
                                        <p:attrNameLst>
                                          <p:attrName>style.visibility</p:attrName>
                                        </p:attrNameLst>
                                      </p:cBhvr>
                                      <p:to>
                                        <p:strVal val="visible"/>
                                      </p:to>
                                    </p:set>
                                    <p:anim calcmode="lin" valueType="num">
                                      <p:cBhvr additive="base">
                                        <p:cTn id="55" dur="500" fill="hold"/>
                                        <p:tgtEl>
                                          <p:spTgt spid="7680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680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idx="1"/>
          </p:nvPr>
        </p:nvSpPr>
        <p:spPr>
          <a:xfrm>
            <a:off x="381000" y="0"/>
            <a:ext cx="8382000" cy="6629400"/>
          </a:xfrm>
        </p:spPr>
        <p:txBody>
          <a:bodyPr/>
          <a:lstStyle/>
          <a:p>
            <a:pPr algn="r" rtl="1" eaLnBrk="1" hangingPunct="1">
              <a:buFont typeface="Wingdings 3" pitchFamily="18" charset="2"/>
              <a:buNone/>
            </a:pPr>
            <a:endParaRPr lang="fa-IR" sz="2600" b="1" dirty="0" smtClean="0">
              <a:solidFill>
                <a:srgbClr val="66FF33"/>
              </a:solidFill>
              <a:cs typeface="+mj-cs"/>
            </a:endParaRPr>
          </a:p>
          <a:p>
            <a:pPr algn="r" rtl="1" eaLnBrk="1" hangingPunct="1">
              <a:buFont typeface="Wingdings 3" pitchFamily="18" charset="2"/>
              <a:buNone/>
            </a:pPr>
            <a:r>
              <a:rPr lang="fa-IR" sz="3200" b="1" dirty="0" smtClean="0">
                <a:solidFill>
                  <a:srgbClr val="7030A0"/>
                </a:solidFill>
                <a:cs typeface="+mj-cs"/>
              </a:rPr>
              <a:t>انتقال کالاها بین انبار ها  :</a:t>
            </a:r>
          </a:p>
          <a:p>
            <a:pPr algn="r" eaLnBrk="1" hangingPunct="1">
              <a:buFont typeface="Wingdings 3" pitchFamily="18" charset="2"/>
              <a:buNone/>
            </a:pPr>
            <a:r>
              <a:rPr lang="fa-IR" sz="2600" b="1" dirty="0" smtClean="0">
                <a:cs typeface="+mj-cs"/>
              </a:rPr>
              <a:t> </a:t>
            </a:r>
          </a:p>
          <a:p>
            <a:pPr algn="r" eaLnBrk="1" hangingPunct="1">
              <a:buFont typeface="Wingdings 3" pitchFamily="18" charset="2"/>
              <a:buNone/>
            </a:pPr>
            <a:r>
              <a:rPr lang="fa-IR" sz="2600" b="1" dirty="0" smtClean="0">
                <a:cs typeface="+mj-cs"/>
              </a:rPr>
              <a:t>کالا از انباری به انبار دیگر انتقال می یابد .توسط انبار دار مبدا در</a:t>
            </a:r>
          </a:p>
          <a:p>
            <a:pPr algn="r" eaLnBrk="1" hangingPunct="1">
              <a:buFont typeface="Wingdings 3" pitchFamily="18" charset="2"/>
              <a:buNone/>
            </a:pPr>
            <a:r>
              <a:rPr lang="fa-IR" sz="2600" b="1" dirty="0" smtClean="0">
                <a:cs typeface="+mj-cs"/>
              </a:rPr>
              <a:t>    4 نسخه نوشته می شود که به شرح زیر توزیع می گردد :</a:t>
            </a:r>
          </a:p>
          <a:p>
            <a:pPr algn="r" eaLnBrk="1" hangingPunct="1">
              <a:buFont typeface="Wingdings 3" pitchFamily="18" charset="2"/>
              <a:buNone/>
            </a:pPr>
            <a:r>
              <a:rPr lang="fa-IR" sz="2600" b="1" dirty="0" smtClean="0">
                <a:cs typeface="+mj-cs"/>
              </a:rPr>
              <a:t> </a:t>
            </a:r>
          </a:p>
          <a:p>
            <a:pPr algn="r" eaLnBrk="1" hangingPunct="1">
              <a:buFont typeface="Arial" pitchFamily="34" charset="0"/>
              <a:buChar char="•"/>
            </a:pPr>
            <a:r>
              <a:rPr lang="fa-IR" sz="2600" b="1" dirty="0" smtClean="0">
                <a:cs typeface="+mj-cs"/>
              </a:rPr>
              <a:t>* نسخ1و2 همراه کالا به انبار متقاضی داده می شود که نسخه 1 به  انبار دار مقصد  ونسخه  2 به حسابداری مقصد  داده می شود .</a:t>
            </a:r>
          </a:p>
          <a:p>
            <a:pPr algn="r" eaLnBrk="1" hangingPunct="1">
              <a:buFont typeface="Arial" pitchFamily="34" charset="0"/>
              <a:buChar char="•"/>
            </a:pPr>
            <a:endParaRPr lang="fa-IR" sz="2600" b="1" dirty="0" smtClean="0">
              <a:cs typeface="+mj-cs"/>
            </a:endParaRPr>
          </a:p>
          <a:p>
            <a:pPr algn="r" eaLnBrk="1" hangingPunct="1">
              <a:buFont typeface="Arial" pitchFamily="34" charset="0"/>
              <a:buChar char="•"/>
            </a:pPr>
            <a:r>
              <a:rPr lang="fa-IR" sz="2600" b="1" dirty="0" smtClean="0">
                <a:cs typeface="+mj-cs"/>
              </a:rPr>
              <a:t>* نسخه 3 در انبارمبداء بایگانی می شود.</a:t>
            </a:r>
          </a:p>
          <a:p>
            <a:pPr algn="r" eaLnBrk="1" hangingPunct="1">
              <a:buFont typeface="Arial" pitchFamily="34" charset="0"/>
              <a:buChar char="•"/>
            </a:pPr>
            <a:r>
              <a:rPr lang="fa-IR" sz="2600" b="1" dirty="0" smtClean="0">
                <a:cs typeface="+mj-cs"/>
              </a:rPr>
              <a:t> </a:t>
            </a:r>
          </a:p>
          <a:p>
            <a:pPr algn="r" eaLnBrk="1" hangingPunct="1">
              <a:buFont typeface="Arial" pitchFamily="34" charset="0"/>
              <a:buChar char="•"/>
            </a:pPr>
            <a:r>
              <a:rPr lang="fa-IR" sz="2600" b="1" dirty="0" smtClean="0">
                <a:cs typeface="+mj-cs"/>
              </a:rPr>
              <a:t>* نسخه 4 به کارپرداز مقصد برای پی گیری داده می شود . </a:t>
            </a:r>
            <a:endParaRPr lang="en-US" sz="3000" b="1" dirty="0" smtClean="0">
              <a:cs typeface="+mj-cs"/>
            </a:endParaRPr>
          </a:p>
        </p:txBody>
      </p:sp>
      <p:sp>
        <p:nvSpPr>
          <p:cNvPr id="4" name="Left Arrow 3"/>
          <p:cNvSpPr/>
          <p:nvPr/>
        </p:nvSpPr>
        <p:spPr>
          <a:xfrm>
            <a:off x="0" y="6019800"/>
            <a:ext cx="27432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6">
                                            <p:txEl>
                                              <p:pRg st="1" end="1"/>
                                            </p:txEl>
                                          </p:spTgt>
                                        </p:tgtEl>
                                        <p:attrNameLst>
                                          <p:attrName>style.visibility</p:attrName>
                                        </p:attrNameLst>
                                      </p:cBhvr>
                                      <p:to>
                                        <p:strVal val="visible"/>
                                      </p:to>
                                    </p:set>
                                    <p:anim calcmode="lin" valueType="num">
                                      <p:cBhvr additive="base">
                                        <p:cTn id="7" dur="500" fill="hold"/>
                                        <p:tgtEl>
                                          <p:spTgt spid="778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26">
                                            <p:txEl>
                                              <p:pRg st="2" end="2"/>
                                            </p:txEl>
                                          </p:spTgt>
                                        </p:tgtEl>
                                        <p:attrNameLst>
                                          <p:attrName>style.visibility</p:attrName>
                                        </p:attrNameLst>
                                      </p:cBhvr>
                                      <p:to>
                                        <p:strVal val="visible"/>
                                      </p:to>
                                    </p:set>
                                    <p:anim calcmode="lin" valueType="num">
                                      <p:cBhvr additive="base">
                                        <p:cTn id="13" dur="500" fill="hold"/>
                                        <p:tgtEl>
                                          <p:spTgt spid="7782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826">
                                            <p:txEl>
                                              <p:pRg st="3" end="3"/>
                                            </p:txEl>
                                          </p:spTgt>
                                        </p:tgtEl>
                                        <p:attrNameLst>
                                          <p:attrName>style.visibility</p:attrName>
                                        </p:attrNameLst>
                                      </p:cBhvr>
                                      <p:to>
                                        <p:strVal val="visible"/>
                                      </p:to>
                                    </p:set>
                                    <p:anim calcmode="lin" valueType="num">
                                      <p:cBhvr additive="base">
                                        <p:cTn id="19" dur="500" fill="hold"/>
                                        <p:tgtEl>
                                          <p:spTgt spid="778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7826">
                                            <p:txEl>
                                              <p:pRg st="4" end="4"/>
                                            </p:txEl>
                                          </p:spTgt>
                                        </p:tgtEl>
                                        <p:attrNameLst>
                                          <p:attrName>style.visibility</p:attrName>
                                        </p:attrNameLst>
                                      </p:cBhvr>
                                      <p:to>
                                        <p:strVal val="visible"/>
                                      </p:to>
                                    </p:set>
                                    <p:anim calcmode="lin" valueType="num">
                                      <p:cBhvr additive="base">
                                        <p:cTn id="25" dur="500" fill="hold"/>
                                        <p:tgtEl>
                                          <p:spTgt spid="7782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8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7826">
                                            <p:txEl>
                                              <p:pRg st="5" end="5"/>
                                            </p:txEl>
                                          </p:spTgt>
                                        </p:tgtEl>
                                        <p:attrNameLst>
                                          <p:attrName>style.visibility</p:attrName>
                                        </p:attrNameLst>
                                      </p:cBhvr>
                                      <p:to>
                                        <p:strVal val="visible"/>
                                      </p:to>
                                    </p:set>
                                    <p:anim calcmode="lin" valueType="num">
                                      <p:cBhvr additive="base">
                                        <p:cTn id="31" dur="500" fill="hold"/>
                                        <p:tgtEl>
                                          <p:spTgt spid="7782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78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7826">
                                            <p:txEl>
                                              <p:pRg st="6" end="6"/>
                                            </p:txEl>
                                          </p:spTgt>
                                        </p:tgtEl>
                                        <p:attrNameLst>
                                          <p:attrName>style.visibility</p:attrName>
                                        </p:attrNameLst>
                                      </p:cBhvr>
                                      <p:to>
                                        <p:strVal val="visible"/>
                                      </p:to>
                                    </p:set>
                                    <p:anim calcmode="lin" valueType="num">
                                      <p:cBhvr additive="base">
                                        <p:cTn id="37" dur="500" fill="hold"/>
                                        <p:tgtEl>
                                          <p:spTgt spid="7782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78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7826">
                                            <p:txEl>
                                              <p:pRg st="8" end="8"/>
                                            </p:txEl>
                                          </p:spTgt>
                                        </p:tgtEl>
                                        <p:attrNameLst>
                                          <p:attrName>style.visibility</p:attrName>
                                        </p:attrNameLst>
                                      </p:cBhvr>
                                      <p:to>
                                        <p:strVal val="visible"/>
                                      </p:to>
                                    </p:set>
                                    <p:anim calcmode="lin" valueType="num">
                                      <p:cBhvr additive="base">
                                        <p:cTn id="43" dur="500" fill="hold"/>
                                        <p:tgtEl>
                                          <p:spTgt spid="7782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782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7826">
                                            <p:txEl>
                                              <p:pRg st="9" end="9"/>
                                            </p:txEl>
                                          </p:spTgt>
                                        </p:tgtEl>
                                        <p:attrNameLst>
                                          <p:attrName>style.visibility</p:attrName>
                                        </p:attrNameLst>
                                      </p:cBhvr>
                                      <p:to>
                                        <p:strVal val="visible"/>
                                      </p:to>
                                    </p:set>
                                    <p:anim calcmode="lin" valueType="num">
                                      <p:cBhvr additive="base">
                                        <p:cTn id="49" dur="500" fill="hold"/>
                                        <p:tgtEl>
                                          <p:spTgt spid="7782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782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7826">
                                            <p:txEl>
                                              <p:pRg st="10" end="10"/>
                                            </p:txEl>
                                          </p:spTgt>
                                        </p:tgtEl>
                                        <p:attrNameLst>
                                          <p:attrName>style.visibility</p:attrName>
                                        </p:attrNameLst>
                                      </p:cBhvr>
                                      <p:to>
                                        <p:strVal val="visible"/>
                                      </p:to>
                                    </p:set>
                                    <p:anim calcmode="lin" valueType="num">
                                      <p:cBhvr additive="base">
                                        <p:cTn id="55" dur="500" fill="hold"/>
                                        <p:tgtEl>
                                          <p:spTgt spid="77826">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782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0" y="0"/>
            <a:ext cx="8763000" cy="6858000"/>
          </a:xfrm>
        </p:spPr>
        <p:txBody>
          <a:bodyPr/>
          <a:lstStyle/>
          <a:p>
            <a:pPr eaLnBrk="1" hangingPunct="1">
              <a:buFont typeface="Wingdings 3" pitchFamily="18" charset="2"/>
              <a:buNone/>
            </a:pPr>
            <a:endParaRPr lang="fa-IR" sz="3200" dirty="0" smtClean="0">
              <a:solidFill>
                <a:srgbClr val="66FF33"/>
              </a:solidFill>
              <a:cs typeface="+mj-cs"/>
            </a:endParaRPr>
          </a:p>
          <a:p>
            <a:pPr eaLnBrk="1" hangingPunct="1">
              <a:buFont typeface="Wingdings 3" pitchFamily="18" charset="2"/>
              <a:buNone/>
            </a:pPr>
            <a:r>
              <a:rPr lang="fa-IR" sz="3200" b="1" dirty="0" smtClean="0">
                <a:solidFill>
                  <a:srgbClr val="7030A0"/>
                </a:solidFill>
                <a:cs typeface="+mj-cs"/>
              </a:rPr>
              <a:t>انواع وسایلی که در انبار مورد استفاده قرار می گیرند :</a:t>
            </a:r>
            <a:endParaRPr lang="en-US" sz="3200" b="1" dirty="0" smtClean="0">
              <a:solidFill>
                <a:srgbClr val="7030A0"/>
              </a:solidFill>
              <a:cs typeface="+mj-cs"/>
            </a:endParaRPr>
          </a:p>
          <a:p>
            <a:pPr eaLnBrk="1" hangingPunct="1">
              <a:buFont typeface="Wingdings 3" pitchFamily="18" charset="2"/>
              <a:buNone/>
            </a:pPr>
            <a:endParaRPr lang="fa-IR" sz="2400" dirty="0" smtClean="0">
              <a:cs typeface="+mj-cs"/>
            </a:endParaRPr>
          </a:p>
          <a:p>
            <a:pPr eaLnBrk="1" hangingPunct="1">
              <a:buFont typeface="Wingdings 3" pitchFamily="18" charset="2"/>
              <a:buNone/>
            </a:pPr>
            <a:r>
              <a:rPr lang="en-US" sz="2400" b="1" dirty="0" smtClean="0">
                <a:cs typeface="+mj-cs"/>
              </a:rPr>
              <a:t>        </a:t>
            </a:r>
            <a:r>
              <a:rPr lang="fa-IR" sz="2400" b="1" dirty="0" smtClean="0">
                <a:cs typeface="+mj-cs"/>
              </a:rPr>
              <a:t>1- جاابزاری </a:t>
            </a:r>
            <a:r>
              <a:rPr lang="en-US" sz="2400" b="1" dirty="0" smtClean="0">
                <a:cs typeface="+mj-cs"/>
              </a:rPr>
              <a:t>  </a:t>
            </a:r>
            <a:endParaRPr lang="fa-IR" sz="2400" b="1" dirty="0" smtClean="0">
              <a:cs typeface="+mj-cs"/>
            </a:endParaRPr>
          </a:p>
          <a:p>
            <a:pPr eaLnBrk="1" hangingPunct="1">
              <a:buFont typeface="Wingdings 3" pitchFamily="18" charset="2"/>
              <a:buNone/>
            </a:pPr>
            <a:r>
              <a:rPr lang="en-US" sz="2400" b="1" dirty="0" smtClean="0">
                <a:cs typeface="+mj-cs"/>
              </a:rPr>
              <a:t>       </a:t>
            </a:r>
            <a:r>
              <a:rPr lang="fa-IR" sz="2400" b="1" dirty="0" smtClean="0">
                <a:cs typeface="+mj-cs"/>
              </a:rPr>
              <a:t>2- قفسه</a:t>
            </a:r>
          </a:p>
          <a:p>
            <a:pPr eaLnBrk="1" hangingPunct="1">
              <a:buFont typeface="Wingdings 3" pitchFamily="18" charset="2"/>
              <a:buNone/>
            </a:pPr>
            <a:r>
              <a:rPr lang="en-US" sz="2400" b="1" dirty="0" smtClean="0">
                <a:cs typeface="+mj-cs"/>
              </a:rPr>
              <a:t>      </a:t>
            </a:r>
            <a:r>
              <a:rPr lang="fa-IR" sz="2400" b="1" dirty="0" smtClean="0">
                <a:cs typeface="+mj-cs"/>
              </a:rPr>
              <a:t>3- وسایل توزین </a:t>
            </a:r>
            <a:r>
              <a:rPr lang="en-US" sz="2400" b="1" dirty="0" smtClean="0">
                <a:cs typeface="+mj-cs"/>
              </a:rPr>
              <a:t> </a:t>
            </a:r>
            <a:endParaRPr lang="fa-IR" sz="2400" b="1" dirty="0" smtClean="0">
              <a:cs typeface="+mj-cs"/>
            </a:endParaRPr>
          </a:p>
          <a:p>
            <a:pPr eaLnBrk="1" hangingPunct="1">
              <a:buFont typeface="Wingdings 3" pitchFamily="18" charset="2"/>
              <a:buNone/>
            </a:pPr>
            <a:r>
              <a:rPr lang="fa-IR" sz="2400" b="1" dirty="0" smtClean="0">
                <a:cs typeface="+mj-cs"/>
              </a:rPr>
              <a:t>         4-  نردبان وچهار پایه </a:t>
            </a:r>
            <a:endParaRPr lang="en-US" sz="2400" b="1" dirty="0" smtClean="0">
              <a:cs typeface="+mj-cs"/>
            </a:endParaRPr>
          </a:p>
          <a:p>
            <a:pPr eaLnBrk="1" hangingPunct="1">
              <a:buFont typeface="Wingdings 3" pitchFamily="18" charset="2"/>
              <a:buNone/>
            </a:pPr>
            <a:r>
              <a:rPr lang="fa-IR" dirty="0" smtClean="0">
                <a:solidFill>
                  <a:srgbClr val="00B0F0"/>
                </a:solidFill>
                <a:cs typeface="+mj-cs"/>
              </a:rPr>
              <a:t>ا</a:t>
            </a:r>
            <a:r>
              <a:rPr lang="fa-IR" b="1" dirty="0" smtClean="0">
                <a:solidFill>
                  <a:srgbClr val="7030A0"/>
                </a:solidFill>
                <a:cs typeface="+mj-cs"/>
              </a:rPr>
              <a:t>نواع وسایل حمل ونقل در انبار :</a:t>
            </a:r>
            <a:endParaRPr lang="en-US" b="1" dirty="0" smtClean="0">
              <a:solidFill>
                <a:srgbClr val="7030A0"/>
              </a:solidFill>
              <a:cs typeface="+mj-cs"/>
            </a:endParaRPr>
          </a:p>
          <a:p>
            <a:pPr eaLnBrk="1" hangingPunct="1">
              <a:buFont typeface="Wingdings 3" pitchFamily="18" charset="2"/>
              <a:buNone/>
            </a:pPr>
            <a:r>
              <a:rPr lang="en-US" sz="2400" dirty="0" smtClean="0">
                <a:cs typeface="+mj-cs"/>
              </a:rPr>
              <a:t>           </a:t>
            </a:r>
            <a:r>
              <a:rPr lang="fa-IR" sz="2400" dirty="0" smtClean="0">
                <a:cs typeface="+mj-cs"/>
              </a:rPr>
              <a:t>1</a:t>
            </a:r>
            <a:r>
              <a:rPr lang="fa-IR" sz="2400" b="1" dirty="0" smtClean="0">
                <a:cs typeface="+mj-cs"/>
              </a:rPr>
              <a:t>- چرخ دستی </a:t>
            </a:r>
          </a:p>
          <a:p>
            <a:pPr eaLnBrk="1" hangingPunct="1">
              <a:buFont typeface="Wingdings 3" pitchFamily="18" charset="2"/>
              <a:buNone/>
            </a:pPr>
            <a:r>
              <a:rPr lang="en-US" sz="2400" b="1" dirty="0" smtClean="0">
                <a:cs typeface="+mj-cs"/>
              </a:rPr>
              <a:t>             </a:t>
            </a:r>
            <a:r>
              <a:rPr lang="fa-IR" sz="2400" b="1" dirty="0" smtClean="0">
                <a:cs typeface="+mj-cs"/>
              </a:rPr>
              <a:t>2- تراکتورهای صنعتی</a:t>
            </a:r>
          </a:p>
          <a:p>
            <a:pPr eaLnBrk="1" hangingPunct="1">
              <a:buFont typeface="Wingdings 3" pitchFamily="18" charset="2"/>
              <a:buNone/>
            </a:pPr>
            <a:r>
              <a:rPr lang="fa-IR" sz="2400" b="1" dirty="0" smtClean="0">
                <a:cs typeface="+mj-cs"/>
              </a:rPr>
              <a:t>                     3  - تراکهای حمل واحد بار</a:t>
            </a:r>
          </a:p>
          <a:p>
            <a:pPr eaLnBrk="1" hangingPunct="1">
              <a:buFont typeface="Wingdings 3" pitchFamily="18" charset="2"/>
              <a:buNone/>
            </a:pPr>
            <a:r>
              <a:rPr lang="en-US" sz="2400" b="1" dirty="0" smtClean="0">
                <a:cs typeface="+mj-cs"/>
              </a:rPr>
              <a:t>               </a:t>
            </a:r>
            <a:r>
              <a:rPr lang="fa-IR" sz="2400" b="1" dirty="0" smtClean="0">
                <a:cs typeface="+mj-cs"/>
              </a:rPr>
              <a:t>4- لیفتراک</a:t>
            </a:r>
          </a:p>
          <a:p>
            <a:pPr eaLnBrk="1" hangingPunct="1">
              <a:buFont typeface="Wingdings 3" pitchFamily="18" charset="2"/>
              <a:buNone/>
            </a:pPr>
            <a:r>
              <a:rPr lang="en-US" sz="2400" b="1" dirty="0" smtClean="0">
                <a:cs typeface="+mj-cs"/>
              </a:rPr>
              <a:t>               </a:t>
            </a:r>
            <a:r>
              <a:rPr lang="fa-IR" sz="2400" b="1" dirty="0" smtClean="0">
                <a:cs typeface="+mj-cs"/>
              </a:rPr>
              <a:t>5- جرثقیل</a:t>
            </a:r>
          </a:p>
          <a:p>
            <a:pPr eaLnBrk="1" hangingPunct="1">
              <a:buFont typeface="Wingdings 3" pitchFamily="18" charset="2"/>
              <a:buNone/>
            </a:pPr>
            <a:r>
              <a:rPr lang="en-US" sz="2400" b="1" dirty="0" smtClean="0">
                <a:cs typeface="+mj-cs"/>
              </a:rPr>
              <a:t>                </a:t>
            </a:r>
            <a:r>
              <a:rPr lang="fa-IR" sz="2400" b="1" dirty="0" smtClean="0">
                <a:cs typeface="+mj-cs"/>
              </a:rPr>
              <a:t>6- نقاله</a:t>
            </a:r>
            <a:r>
              <a:rPr lang="en-US" sz="2400" b="1" dirty="0" smtClean="0">
                <a:cs typeface="+mj-cs"/>
              </a:rPr>
              <a:t>        </a:t>
            </a:r>
            <a:endParaRPr lang="en-US" sz="2400" dirty="0" smtClean="0">
              <a:cs typeface="+mj-cs"/>
            </a:endParaRPr>
          </a:p>
          <a:p>
            <a:pPr eaLnBrk="1" hangingPunct="1"/>
            <a:endParaRPr lang="en-US" dirty="0" smtClean="0">
              <a:cs typeface="+mj-cs"/>
            </a:endParaRPr>
          </a:p>
        </p:txBody>
      </p:sp>
      <p:sp>
        <p:nvSpPr>
          <p:cNvPr id="4" name="Left Arrow 3"/>
          <p:cNvSpPr/>
          <p:nvPr/>
        </p:nvSpPr>
        <p:spPr>
          <a:xfrm>
            <a:off x="0" y="6019800"/>
            <a:ext cx="2209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a:t>
            </a:r>
            <a:r>
              <a:rPr lang="fa-IR" sz="2800" b="1" dirty="0" smtClean="0">
                <a:solidFill>
                  <a:schemeClr val="bg1"/>
                </a:solidFill>
                <a:cs typeface="B Nazanin" pitchFamily="2" charset="-78"/>
              </a:rPr>
              <a:t>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2">
                                            <p:txEl>
                                              <p:pRg st="1" end="1"/>
                                            </p:txEl>
                                          </p:spTgt>
                                        </p:tgtEl>
                                        <p:attrNameLst>
                                          <p:attrName>style.visibility</p:attrName>
                                        </p:attrNameLst>
                                      </p:cBhvr>
                                      <p:to>
                                        <p:strVal val="visible"/>
                                      </p:to>
                                    </p:set>
                                    <p:anim calcmode="lin" valueType="num">
                                      <p:cBhvr additive="base">
                                        <p:cTn id="7" dur="500" fill="hold"/>
                                        <p:tgtEl>
                                          <p:spTgt spid="4608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2">
                                            <p:txEl>
                                              <p:pRg st="3" end="3"/>
                                            </p:txEl>
                                          </p:spTgt>
                                        </p:tgtEl>
                                        <p:attrNameLst>
                                          <p:attrName>style.visibility</p:attrName>
                                        </p:attrNameLst>
                                      </p:cBhvr>
                                      <p:to>
                                        <p:strVal val="visible"/>
                                      </p:to>
                                    </p:set>
                                    <p:anim calcmode="lin" valueType="num">
                                      <p:cBhvr additive="base">
                                        <p:cTn id="13" dur="500" fill="hold"/>
                                        <p:tgtEl>
                                          <p:spTgt spid="4608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2">
                                            <p:txEl>
                                              <p:pRg st="4" end="4"/>
                                            </p:txEl>
                                          </p:spTgt>
                                        </p:tgtEl>
                                        <p:attrNameLst>
                                          <p:attrName>style.visibility</p:attrName>
                                        </p:attrNameLst>
                                      </p:cBhvr>
                                      <p:to>
                                        <p:strVal val="visible"/>
                                      </p:to>
                                    </p:set>
                                    <p:anim calcmode="lin" valueType="num">
                                      <p:cBhvr additive="base">
                                        <p:cTn id="19" dur="500" fill="hold"/>
                                        <p:tgtEl>
                                          <p:spTgt spid="4608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082">
                                            <p:txEl>
                                              <p:pRg st="5" end="5"/>
                                            </p:txEl>
                                          </p:spTgt>
                                        </p:tgtEl>
                                        <p:attrNameLst>
                                          <p:attrName>style.visibility</p:attrName>
                                        </p:attrNameLst>
                                      </p:cBhvr>
                                      <p:to>
                                        <p:strVal val="visible"/>
                                      </p:to>
                                    </p:set>
                                    <p:anim calcmode="lin" valueType="num">
                                      <p:cBhvr additive="base">
                                        <p:cTn id="25" dur="500" fill="hold"/>
                                        <p:tgtEl>
                                          <p:spTgt spid="4608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6082">
                                            <p:txEl>
                                              <p:pRg st="6" end="6"/>
                                            </p:txEl>
                                          </p:spTgt>
                                        </p:tgtEl>
                                        <p:attrNameLst>
                                          <p:attrName>style.visibility</p:attrName>
                                        </p:attrNameLst>
                                      </p:cBhvr>
                                      <p:to>
                                        <p:strVal val="visible"/>
                                      </p:to>
                                    </p:set>
                                    <p:anim calcmode="lin" valueType="num">
                                      <p:cBhvr additive="base">
                                        <p:cTn id="31" dur="500" fill="hold"/>
                                        <p:tgtEl>
                                          <p:spTgt spid="4608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6082">
                                            <p:txEl>
                                              <p:pRg st="7" end="7"/>
                                            </p:txEl>
                                          </p:spTgt>
                                        </p:tgtEl>
                                        <p:attrNameLst>
                                          <p:attrName>style.visibility</p:attrName>
                                        </p:attrNameLst>
                                      </p:cBhvr>
                                      <p:to>
                                        <p:strVal val="visible"/>
                                      </p:to>
                                    </p:set>
                                    <p:anim calcmode="lin" valueType="num">
                                      <p:cBhvr additive="base">
                                        <p:cTn id="37" dur="500" fill="hold"/>
                                        <p:tgtEl>
                                          <p:spTgt spid="4608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60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6082">
                                            <p:txEl>
                                              <p:pRg st="8" end="8"/>
                                            </p:txEl>
                                          </p:spTgt>
                                        </p:tgtEl>
                                        <p:attrNameLst>
                                          <p:attrName>style.visibility</p:attrName>
                                        </p:attrNameLst>
                                      </p:cBhvr>
                                      <p:to>
                                        <p:strVal val="visible"/>
                                      </p:to>
                                    </p:set>
                                    <p:anim calcmode="lin" valueType="num">
                                      <p:cBhvr additive="base">
                                        <p:cTn id="43" dur="500" fill="hold"/>
                                        <p:tgtEl>
                                          <p:spTgt spid="4608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60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6082">
                                            <p:txEl>
                                              <p:pRg st="9" end="9"/>
                                            </p:txEl>
                                          </p:spTgt>
                                        </p:tgtEl>
                                        <p:attrNameLst>
                                          <p:attrName>style.visibility</p:attrName>
                                        </p:attrNameLst>
                                      </p:cBhvr>
                                      <p:to>
                                        <p:strVal val="visible"/>
                                      </p:to>
                                    </p:set>
                                    <p:anim calcmode="lin" valueType="num">
                                      <p:cBhvr additive="base">
                                        <p:cTn id="49" dur="500" fill="hold"/>
                                        <p:tgtEl>
                                          <p:spTgt spid="4608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60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6082">
                                            <p:txEl>
                                              <p:pRg st="10" end="10"/>
                                            </p:txEl>
                                          </p:spTgt>
                                        </p:tgtEl>
                                        <p:attrNameLst>
                                          <p:attrName>style.visibility</p:attrName>
                                        </p:attrNameLst>
                                      </p:cBhvr>
                                      <p:to>
                                        <p:strVal val="visible"/>
                                      </p:to>
                                    </p:set>
                                    <p:anim calcmode="lin" valueType="num">
                                      <p:cBhvr additive="base">
                                        <p:cTn id="55" dur="500" fill="hold"/>
                                        <p:tgtEl>
                                          <p:spTgt spid="4608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60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6082">
                                            <p:txEl>
                                              <p:pRg st="11" end="11"/>
                                            </p:txEl>
                                          </p:spTgt>
                                        </p:tgtEl>
                                        <p:attrNameLst>
                                          <p:attrName>style.visibility</p:attrName>
                                        </p:attrNameLst>
                                      </p:cBhvr>
                                      <p:to>
                                        <p:strVal val="visible"/>
                                      </p:to>
                                    </p:set>
                                    <p:anim calcmode="lin" valueType="num">
                                      <p:cBhvr additive="base">
                                        <p:cTn id="61" dur="500" fill="hold"/>
                                        <p:tgtEl>
                                          <p:spTgt spid="4608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608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6082">
                                            <p:txEl>
                                              <p:pRg st="12" end="12"/>
                                            </p:txEl>
                                          </p:spTgt>
                                        </p:tgtEl>
                                        <p:attrNameLst>
                                          <p:attrName>style.visibility</p:attrName>
                                        </p:attrNameLst>
                                      </p:cBhvr>
                                      <p:to>
                                        <p:strVal val="visible"/>
                                      </p:to>
                                    </p:set>
                                    <p:anim calcmode="lin" valueType="num">
                                      <p:cBhvr additive="base">
                                        <p:cTn id="67" dur="500" fill="hold"/>
                                        <p:tgtEl>
                                          <p:spTgt spid="4608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608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6082">
                                            <p:txEl>
                                              <p:pRg st="13" end="13"/>
                                            </p:txEl>
                                          </p:spTgt>
                                        </p:tgtEl>
                                        <p:attrNameLst>
                                          <p:attrName>style.visibility</p:attrName>
                                        </p:attrNameLst>
                                      </p:cBhvr>
                                      <p:to>
                                        <p:strVal val="visible"/>
                                      </p:to>
                                    </p:set>
                                    <p:anim calcmode="lin" valueType="num">
                                      <p:cBhvr additive="base">
                                        <p:cTn id="73" dur="500" fill="hold"/>
                                        <p:tgtEl>
                                          <p:spTgt spid="4608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608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143000" y="1524000"/>
            <a:ext cx="8001000" cy="4572000"/>
          </a:xfrm>
          <a:prstGeom prst="rect">
            <a:avLst/>
          </a:prstGeom>
          <a:noFill/>
          <a:ln w="9525">
            <a:noFill/>
            <a:miter lim="800000"/>
            <a:headEnd/>
            <a:tailEnd/>
          </a:ln>
          <a:effectLst/>
        </p:spPr>
        <p:txBody>
          <a:bodyPr lIns="92075" tIns="46038" rIns="92075" bIns="46038"/>
          <a:lstStyle/>
          <a:p>
            <a:pPr marL="342900" indent="-342900" algn="just">
              <a:spcBef>
                <a:spcPct val="20000"/>
              </a:spcBef>
              <a:buFontTx/>
              <a:buChar char="•"/>
            </a:pPr>
            <a:endParaRPr lang="en-US" altLang="en-US" sz="2800" dirty="0">
              <a:latin typeface="B Compset" pitchFamily="2" charset="-78"/>
            </a:endParaRPr>
          </a:p>
        </p:txBody>
      </p:sp>
      <p:sp>
        <p:nvSpPr>
          <p:cNvPr id="17411" name="Text Box 3"/>
          <p:cNvSpPr txBox="1">
            <a:spLocks noChangeArrowheads="1"/>
          </p:cNvSpPr>
          <p:nvPr/>
        </p:nvSpPr>
        <p:spPr bwMode="auto">
          <a:xfrm>
            <a:off x="381000" y="1676400"/>
            <a:ext cx="8382000" cy="4708981"/>
          </a:xfrm>
          <a:prstGeom prst="rect">
            <a:avLst/>
          </a:prstGeom>
          <a:noFill/>
          <a:ln w="12700" cap="sq">
            <a:noFill/>
            <a:miter lim="800000"/>
            <a:headEnd type="none" w="sm" len="sm"/>
            <a:tailEnd type="none" w="sm" len="sm"/>
          </a:ln>
          <a:effectLst/>
        </p:spPr>
        <p:txBody>
          <a:bodyPr wrap="square">
            <a:spAutoFit/>
          </a:bodyPr>
          <a:lstStyle/>
          <a:p>
            <a:pPr algn="r" eaLnBrk="0" hangingPunct="0">
              <a:spcBef>
                <a:spcPct val="50000"/>
              </a:spcBef>
            </a:pPr>
            <a:r>
              <a:rPr kumimoji="1" lang="ar-SA" sz="2400" b="1" dirty="0">
                <a:ea typeface="Arial Unicode MS" pitchFamily="34" charset="-128"/>
              </a:rPr>
              <a:t>حمل و</a:t>
            </a:r>
            <a:r>
              <a:rPr kumimoji="1" lang="fa-IR" sz="2400" b="1" dirty="0">
                <a:ea typeface="Arial Unicode MS" pitchFamily="34" charset="-128"/>
              </a:rPr>
              <a:t> </a:t>
            </a:r>
            <a:r>
              <a:rPr kumimoji="1" lang="ar-SA" sz="2400" b="1" dirty="0">
                <a:ea typeface="Arial Unicode MS" pitchFamily="34" charset="-128"/>
              </a:rPr>
              <a:t>نقل</a:t>
            </a:r>
            <a:r>
              <a:rPr kumimoji="1" lang="fa-IR" sz="2400" b="1" dirty="0">
                <a:ea typeface="Arial Unicode MS" pitchFamily="34" charset="-128"/>
              </a:rPr>
              <a:t> </a:t>
            </a:r>
            <a:r>
              <a:rPr kumimoji="1" lang="ar-SA" sz="2400" b="1" dirty="0">
                <a:ea typeface="Arial Unicode MS" pitchFamily="34" charset="-128"/>
              </a:rPr>
              <a:t>کالا جز</a:t>
            </a:r>
            <a:r>
              <a:rPr kumimoji="1" lang="fa-IR" sz="2400" b="1" dirty="0">
                <a:ea typeface="Arial Unicode MS" pitchFamily="34" charset="-128"/>
              </a:rPr>
              <a:t>ئی</a:t>
            </a:r>
            <a:r>
              <a:rPr kumimoji="1" lang="ar-SA" sz="2400" b="1" dirty="0">
                <a:ea typeface="Arial Unicode MS" pitchFamily="34" charset="-128"/>
              </a:rPr>
              <a:t> لا</a:t>
            </a:r>
            <a:r>
              <a:rPr kumimoji="1" lang="fa-IR" sz="2400" b="1" dirty="0">
                <a:ea typeface="Arial Unicode MS" pitchFamily="34" charset="-128"/>
              </a:rPr>
              <a:t> </a:t>
            </a:r>
            <a:r>
              <a:rPr kumimoji="1" lang="ar-SA" sz="2400" b="1" dirty="0">
                <a:ea typeface="Arial Unicode MS" pitchFamily="34" charset="-128"/>
              </a:rPr>
              <a:t>ینفک </a:t>
            </a:r>
            <a:r>
              <a:rPr kumimoji="1" lang="fa-IR" sz="2400" b="1" dirty="0" smtClean="0">
                <a:ea typeface="Arial Unicode MS" pitchFamily="34" charset="-128"/>
              </a:rPr>
              <a:t>از</a:t>
            </a:r>
            <a:r>
              <a:rPr kumimoji="1" lang="ar-SA" sz="2400" b="1" dirty="0" smtClean="0">
                <a:ea typeface="Arial Unicode MS" pitchFamily="34" charset="-128"/>
              </a:rPr>
              <a:t>انبار </a:t>
            </a:r>
            <a:r>
              <a:rPr kumimoji="1" lang="ar-SA" sz="2400" b="1" dirty="0">
                <a:ea typeface="Arial Unicode MS" pitchFamily="34" charset="-128"/>
              </a:rPr>
              <a:t>است و هر حمل و</a:t>
            </a:r>
            <a:r>
              <a:rPr kumimoji="1" lang="fa-IR" sz="2400" b="1" dirty="0">
                <a:ea typeface="Arial Unicode MS" pitchFamily="34" charset="-128"/>
              </a:rPr>
              <a:t> </a:t>
            </a:r>
            <a:r>
              <a:rPr kumimoji="1" lang="ar-SA" sz="2400" b="1" dirty="0">
                <a:ea typeface="Arial Unicode MS" pitchFamily="34" charset="-128"/>
              </a:rPr>
              <a:t>نقل به منزله هزینه برای سازمان می باشد</a:t>
            </a:r>
            <a:r>
              <a:rPr kumimoji="1" lang="ar-SA" sz="2400" b="1" dirty="0" smtClean="0">
                <a:ea typeface="Arial Unicode MS" pitchFamily="34" charset="-128"/>
              </a:rPr>
              <a:t>.</a:t>
            </a:r>
            <a:endParaRPr kumimoji="1" lang="fa-IR" sz="2400" b="1" dirty="0" smtClean="0">
              <a:ea typeface="Arial Unicode MS" pitchFamily="34" charset="-128"/>
            </a:endParaRPr>
          </a:p>
          <a:p>
            <a:pPr algn="r" eaLnBrk="0" hangingPunct="0">
              <a:spcBef>
                <a:spcPct val="50000"/>
              </a:spcBef>
            </a:pPr>
            <a:r>
              <a:rPr kumimoji="1" lang="fa-IR" sz="2400" b="1" dirty="0" smtClean="0">
                <a:solidFill>
                  <a:srgbClr val="FFFF00"/>
                </a:solidFill>
                <a:ea typeface="Arial Unicode MS" pitchFamily="34" charset="-128"/>
              </a:rPr>
              <a:t>   </a:t>
            </a:r>
            <a:r>
              <a:rPr kumimoji="1" lang="ar-SA" sz="2400" b="1" dirty="0" smtClean="0">
                <a:solidFill>
                  <a:srgbClr val="0070C0"/>
                </a:solidFill>
                <a:ea typeface="Arial Unicode MS" pitchFamily="34" charset="-128"/>
              </a:rPr>
              <a:t>انواع </a:t>
            </a:r>
            <a:r>
              <a:rPr kumimoji="1" lang="ar-SA" sz="2400" b="1" dirty="0">
                <a:solidFill>
                  <a:srgbClr val="0070C0"/>
                </a:solidFill>
                <a:ea typeface="Arial Unicode MS" pitchFamily="34" charset="-128"/>
              </a:rPr>
              <a:t>روش های حمل و</a:t>
            </a:r>
            <a:r>
              <a:rPr kumimoji="1" lang="fa-IR" sz="2400" b="1" dirty="0">
                <a:solidFill>
                  <a:srgbClr val="0070C0"/>
                </a:solidFill>
                <a:ea typeface="Arial Unicode MS" pitchFamily="34" charset="-128"/>
              </a:rPr>
              <a:t> </a:t>
            </a:r>
            <a:r>
              <a:rPr kumimoji="1" lang="ar-SA" sz="2400" b="1" dirty="0">
                <a:solidFill>
                  <a:srgbClr val="0070C0"/>
                </a:solidFill>
                <a:ea typeface="Arial Unicode MS" pitchFamily="34" charset="-128"/>
              </a:rPr>
              <a:t>نقل عبارتند</a:t>
            </a:r>
            <a:r>
              <a:rPr kumimoji="1" lang="fa-IR" sz="2400" b="1" dirty="0">
                <a:solidFill>
                  <a:srgbClr val="0070C0"/>
                </a:solidFill>
                <a:ea typeface="Arial Unicode MS" pitchFamily="34" charset="-128"/>
              </a:rPr>
              <a:t> </a:t>
            </a:r>
            <a:r>
              <a:rPr kumimoji="1" lang="ar-SA" sz="2400" b="1" dirty="0">
                <a:solidFill>
                  <a:srgbClr val="0070C0"/>
                </a:solidFill>
                <a:ea typeface="Arial Unicode MS" pitchFamily="34" charset="-128"/>
              </a:rPr>
              <a:t>از</a:t>
            </a:r>
            <a:r>
              <a:rPr kumimoji="1" lang="ar-SA" sz="2400" b="1" dirty="0" smtClean="0">
                <a:solidFill>
                  <a:srgbClr val="0070C0"/>
                </a:solidFill>
                <a:ea typeface="Arial Unicode MS" pitchFamily="34" charset="-128"/>
              </a:rPr>
              <a:t>:</a:t>
            </a:r>
            <a:r>
              <a:rPr kumimoji="1" lang="en-US" sz="2400" b="1" dirty="0" smtClean="0">
                <a:solidFill>
                  <a:srgbClr val="0070C0"/>
                </a:solidFill>
                <a:ea typeface="Arial Unicode MS" pitchFamily="34" charset="-128"/>
              </a:rPr>
              <a:t>  </a:t>
            </a:r>
          </a:p>
          <a:p>
            <a:pPr algn="r" eaLnBrk="0" hangingPunct="0">
              <a:spcBef>
                <a:spcPct val="50000"/>
              </a:spcBef>
            </a:pPr>
            <a:r>
              <a:rPr kumimoji="1" lang="fa-IR" sz="2400" b="1" dirty="0" smtClean="0"/>
              <a:t>1-</a:t>
            </a:r>
            <a:r>
              <a:rPr kumimoji="1" lang="ar-SA" sz="2400" b="1" dirty="0" smtClean="0"/>
              <a:t> نقاله ها</a:t>
            </a:r>
            <a:r>
              <a:rPr kumimoji="1" lang="fa-IR" sz="2400" b="1" dirty="0" smtClean="0"/>
              <a:t> (حرکتهای افقی ،مورب)</a:t>
            </a:r>
            <a:endParaRPr kumimoji="1" lang="en-US" sz="2400" b="1" dirty="0" smtClean="0"/>
          </a:p>
          <a:p>
            <a:pPr algn="r" eaLnBrk="0" hangingPunct="0">
              <a:spcBef>
                <a:spcPct val="50000"/>
              </a:spcBef>
            </a:pPr>
            <a:r>
              <a:rPr kumimoji="1" lang="ar-SA" sz="2400" b="1" dirty="0" smtClean="0"/>
              <a:t>2-جرثقیل </a:t>
            </a:r>
            <a:r>
              <a:rPr kumimoji="1" lang="ar-SA" sz="2400" b="1" dirty="0"/>
              <a:t>ها</a:t>
            </a:r>
            <a:r>
              <a:rPr kumimoji="1" lang="fa-IR" sz="2400" b="1" dirty="0"/>
              <a:t> (حرکتهای عمودی و جابجایی در فضا)</a:t>
            </a:r>
            <a:endParaRPr kumimoji="1" lang="en-US" sz="2400" b="1" dirty="0"/>
          </a:p>
          <a:p>
            <a:pPr algn="r" eaLnBrk="0" hangingPunct="0">
              <a:spcBef>
                <a:spcPct val="50000"/>
              </a:spcBef>
            </a:pPr>
            <a:r>
              <a:rPr kumimoji="1" lang="ar-SA" sz="2400" b="1" dirty="0"/>
              <a:t>3-ار</a:t>
            </a:r>
            <a:r>
              <a:rPr kumimoji="1" lang="fa-IR" sz="2400" b="1" dirty="0"/>
              <a:t>ا</a:t>
            </a:r>
            <a:r>
              <a:rPr kumimoji="1" lang="ar-SA" sz="2400" b="1" dirty="0"/>
              <a:t>به</a:t>
            </a:r>
            <a:r>
              <a:rPr kumimoji="1" lang="fa-IR" sz="2400" b="1" dirty="0"/>
              <a:t> </a:t>
            </a:r>
            <a:r>
              <a:rPr kumimoji="1" lang="ar-SA" sz="2400" b="1" dirty="0"/>
              <a:t>های دستی</a:t>
            </a:r>
            <a:r>
              <a:rPr kumimoji="1" lang="fa-IR" sz="2400" b="1" dirty="0"/>
              <a:t> (حرکتهای زمینی و جابجایی در طول محیط کارخانه)</a:t>
            </a:r>
            <a:endParaRPr kumimoji="1" lang="en-US" sz="2400" b="1" dirty="0"/>
          </a:p>
          <a:p>
            <a:pPr algn="r" eaLnBrk="0" hangingPunct="0">
              <a:spcBef>
                <a:spcPct val="50000"/>
              </a:spcBef>
            </a:pPr>
            <a:r>
              <a:rPr kumimoji="1" lang="ar-SA" sz="2400" b="1" dirty="0"/>
              <a:t>4-ماشین های صنعتی</a:t>
            </a:r>
            <a:r>
              <a:rPr kumimoji="1" lang="fa-IR" sz="2400" b="1" dirty="0"/>
              <a:t> (لیفتراک )</a:t>
            </a:r>
            <a:endParaRPr kumimoji="1" lang="en-US" sz="2400" b="1" dirty="0"/>
          </a:p>
          <a:p>
            <a:pPr algn="r" eaLnBrk="0" hangingPunct="0">
              <a:spcBef>
                <a:spcPct val="50000"/>
              </a:spcBef>
            </a:pPr>
            <a:r>
              <a:rPr kumimoji="1" lang="ar-SA" sz="2400" b="1" dirty="0"/>
              <a:t>5-پالت ها</a:t>
            </a:r>
            <a:r>
              <a:rPr kumimoji="1" lang="fa-IR" sz="2400" b="1" dirty="0"/>
              <a:t> (سکوهای کوچک فلزی یا چوبی به ابعاد مختلف) </a:t>
            </a:r>
            <a:endParaRPr kumimoji="1" lang="en-US" sz="2400" b="1" dirty="0"/>
          </a:p>
          <a:p>
            <a:pPr eaLnBrk="0" hangingPunct="0">
              <a:spcBef>
                <a:spcPct val="50000"/>
              </a:spcBef>
            </a:pPr>
            <a:endParaRPr lang="en-US" altLang="en-US" sz="2400" b="1" dirty="0"/>
          </a:p>
        </p:txBody>
      </p:sp>
      <p:sp>
        <p:nvSpPr>
          <p:cNvPr id="17412" name="Text Box 4"/>
          <p:cNvSpPr txBox="1">
            <a:spLocks noChangeArrowheads="1"/>
          </p:cNvSpPr>
          <p:nvPr/>
        </p:nvSpPr>
        <p:spPr bwMode="auto">
          <a:xfrm>
            <a:off x="838200" y="749300"/>
            <a:ext cx="7848600" cy="707886"/>
          </a:xfrm>
          <a:prstGeom prst="rect">
            <a:avLst/>
          </a:prstGeom>
          <a:noFill/>
          <a:ln w="9525">
            <a:noFill/>
            <a:miter lim="800000"/>
            <a:headEnd/>
            <a:tailEnd/>
          </a:ln>
          <a:effectLst/>
        </p:spPr>
        <p:txBody>
          <a:bodyPr>
            <a:spAutoFit/>
          </a:bodyPr>
          <a:lstStyle/>
          <a:p>
            <a:pPr algn="ctr" rtl="0" eaLnBrk="0" hangingPunct="0">
              <a:spcBef>
                <a:spcPct val="50000"/>
              </a:spcBef>
            </a:pPr>
            <a:r>
              <a:rPr kumimoji="1" lang="fa-IR" sz="4000" b="1" dirty="0">
                <a:solidFill>
                  <a:schemeClr val="accent2"/>
                </a:solidFill>
                <a:ea typeface="Arial Unicode MS" pitchFamily="34" charset="-128"/>
                <a:cs typeface="B Traffic" pitchFamily="2" charset="-78"/>
              </a:rPr>
              <a:t>روش های حمل ونقل کالا</a:t>
            </a:r>
            <a:endParaRPr kumimoji="1" lang="en-US" sz="4000" b="1" dirty="0">
              <a:solidFill>
                <a:schemeClr val="accent2"/>
              </a:solidFill>
              <a:ea typeface="Arial Unicode MS" pitchFamily="34" charset="-128"/>
              <a:cs typeface="B Traffic" pitchFamily="2" charset="-78"/>
            </a:endParaRPr>
          </a:p>
        </p:txBody>
      </p:sp>
      <p:sp>
        <p:nvSpPr>
          <p:cNvPr id="5" name="Left Arrow 4"/>
          <p:cNvSpPr/>
          <p:nvPr/>
        </p:nvSpPr>
        <p:spPr>
          <a:xfrm>
            <a:off x="304800" y="59436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499"/>
                                          </p:stCondLst>
                                        </p:cTn>
                                        <p:tgtEl>
                                          <p:spTgt spid="17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7411">
                                            <p:txEl>
                                              <p:pRg st="0" end="0"/>
                                            </p:txEl>
                                          </p:spTgt>
                                        </p:tgtEl>
                                        <p:attrNameLst>
                                          <p:attrName>style.visibility</p:attrName>
                                        </p:attrNameLst>
                                      </p:cBhvr>
                                      <p:to>
                                        <p:strVal val="visible"/>
                                      </p:to>
                                    </p:set>
                                    <p:anim calcmode="lin" valueType="num">
                                      <p:cBhvr additive="base">
                                        <p:cTn id="11"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 calcmode="lin" valueType="num">
                                      <p:cBhvr additive="base">
                                        <p:cTn id="17"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411">
                                            <p:txEl>
                                              <p:pRg st="2" end="2"/>
                                            </p:txEl>
                                          </p:spTgt>
                                        </p:tgtEl>
                                        <p:attrNameLst>
                                          <p:attrName>style.visibility</p:attrName>
                                        </p:attrNameLst>
                                      </p:cBhvr>
                                      <p:to>
                                        <p:strVal val="visible"/>
                                      </p:to>
                                    </p:set>
                                    <p:anim calcmode="lin" valueType="num">
                                      <p:cBhvr additive="base">
                                        <p:cTn id="2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411">
                                            <p:txEl>
                                              <p:pRg st="3" end="3"/>
                                            </p:txEl>
                                          </p:spTgt>
                                        </p:tgtEl>
                                        <p:attrNameLst>
                                          <p:attrName>style.visibility</p:attrName>
                                        </p:attrNameLst>
                                      </p:cBhvr>
                                      <p:to>
                                        <p:strVal val="visible"/>
                                      </p:to>
                                    </p:set>
                                    <p:anim calcmode="lin" valueType="num">
                                      <p:cBhvr additive="base">
                                        <p:cTn id="29"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7411">
                                            <p:txEl>
                                              <p:pRg st="4" end="4"/>
                                            </p:txEl>
                                          </p:spTgt>
                                        </p:tgtEl>
                                        <p:attrNameLst>
                                          <p:attrName>style.visibility</p:attrName>
                                        </p:attrNameLst>
                                      </p:cBhvr>
                                      <p:to>
                                        <p:strVal val="visible"/>
                                      </p:to>
                                    </p:set>
                                    <p:anim calcmode="lin" valueType="num">
                                      <p:cBhvr additive="base">
                                        <p:cTn id="3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411">
                                            <p:txEl>
                                              <p:pRg st="5" end="5"/>
                                            </p:txEl>
                                          </p:spTgt>
                                        </p:tgtEl>
                                        <p:attrNameLst>
                                          <p:attrName>style.visibility</p:attrName>
                                        </p:attrNameLst>
                                      </p:cBhvr>
                                      <p:to>
                                        <p:strVal val="visible"/>
                                      </p:to>
                                    </p:set>
                                    <p:anim calcmode="lin" valueType="num">
                                      <p:cBhvr additive="base">
                                        <p:cTn id="41"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7411">
                                            <p:txEl>
                                              <p:pRg st="6" end="6"/>
                                            </p:txEl>
                                          </p:spTgt>
                                        </p:tgtEl>
                                        <p:attrNameLst>
                                          <p:attrName>style.visibility</p:attrName>
                                        </p:attrNameLst>
                                      </p:cBhvr>
                                      <p:to>
                                        <p:strVal val="visible"/>
                                      </p:to>
                                    </p:set>
                                    <p:anim calcmode="lin" valueType="num">
                                      <p:cBhvr additive="base">
                                        <p:cTn id="47"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utoUpdateAnimBg="0"/>
      <p:bldP spid="17411"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0" y="0"/>
            <a:ext cx="8763000" cy="6858000"/>
          </a:xfrm>
        </p:spPr>
        <p:txBody>
          <a:bodyPr/>
          <a:lstStyle/>
          <a:p>
            <a:pPr algn="r" eaLnBrk="1" hangingPunct="1">
              <a:buFont typeface="Wingdings 3" pitchFamily="18" charset="2"/>
              <a:buNone/>
            </a:pPr>
            <a:endParaRPr lang="fa-IR" sz="3200" dirty="0" smtClean="0">
              <a:solidFill>
                <a:srgbClr val="66FF33"/>
              </a:solidFill>
            </a:endParaRPr>
          </a:p>
          <a:p>
            <a:pPr algn="r" eaLnBrk="1" hangingPunct="1">
              <a:buFont typeface="Wingdings 3" pitchFamily="18" charset="2"/>
              <a:buNone/>
            </a:pPr>
            <a:r>
              <a:rPr lang="fa-IR" sz="3600" b="1" dirty="0" smtClean="0">
                <a:solidFill>
                  <a:srgbClr val="7030A0"/>
                </a:solidFill>
              </a:rPr>
              <a:t>                                    پالت</a:t>
            </a:r>
          </a:p>
          <a:p>
            <a:pPr algn="r" eaLnBrk="1" hangingPunct="1">
              <a:buFont typeface="Wingdings 3" pitchFamily="18" charset="2"/>
              <a:buNone/>
            </a:pPr>
            <a:r>
              <a:rPr lang="en-US" sz="2400" b="1" dirty="0" smtClean="0"/>
              <a:t>.</a:t>
            </a:r>
            <a:r>
              <a:rPr lang="fa-IR" sz="2400" b="1" dirty="0" smtClean="0"/>
              <a:t>سکوی کوچک قابل انتقالی است که برای حمل ونقل از آنها استفاده می کنیم</a:t>
            </a:r>
          </a:p>
          <a:p>
            <a:pPr algn="r" eaLnBrk="1" hangingPunct="1">
              <a:buFont typeface="Wingdings 3" pitchFamily="18" charset="2"/>
              <a:buNone/>
            </a:pPr>
            <a:endParaRPr lang="fa-IR" dirty="0" smtClean="0">
              <a:solidFill>
                <a:srgbClr val="00B050"/>
              </a:solidFill>
            </a:endParaRPr>
          </a:p>
          <a:p>
            <a:pPr algn="r" eaLnBrk="1" hangingPunct="1">
              <a:buFont typeface="Wingdings 3" pitchFamily="18" charset="2"/>
              <a:buNone/>
            </a:pPr>
            <a:r>
              <a:rPr lang="fa-IR" b="1" dirty="0" smtClean="0">
                <a:solidFill>
                  <a:srgbClr val="7030A0"/>
                </a:solidFill>
              </a:rPr>
              <a:t>چرا از پالت استفاده می شود ؟</a:t>
            </a:r>
          </a:p>
          <a:p>
            <a:pPr algn="r" eaLnBrk="1" hangingPunct="1">
              <a:buFont typeface="Wingdings 3" pitchFamily="18" charset="2"/>
              <a:buNone/>
            </a:pPr>
            <a:r>
              <a:rPr lang="fa-IR" sz="2400" b="1" dirty="0" smtClean="0">
                <a:cs typeface="+mj-cs"/>
              </a:rPr>
              <a:t>1- به جای سطح از حجم انبار استفاده می کنیم. </a:t>
            </a:r>
          </a:p>
          <a:p>
            <a:pPr algn="r" eaLnBrk="1" hangingPunct="1">
              <a:buFont typeface="Wingdings 3" pitchFamily="18" charset="2"/>
              <a:buNone/>
            </a:pPr>
            <a:r>
              <a:rPr lang="fa-IR" sz="2400" b="1" dirty="0" smtClean="0">
                <a:cs typeface="+mj-cs"/>
              </a:rPr>
              <a:t>2- زمان حمل ونقل مکانیکی وحوادث ناشی از آن کاهش می یابد.</a:t>
            </a:r>
          </a:p>
          <a:p>
            <a:pPr algn="r" eaLnBrk="1" hangingPunct="1">
              <a:buFont typeface="Wingdings 3" pitchFamily="18" charset="2"/>
              <a:buNone/>
            </a:pPr>
            <a:r>
              <a:rPr lang="fa-IR" sz="2400" b="1" dirty="0" smtClean="0">
                <a:cs typeface="+mj-cs"/>
              </a:rPr>
              <a:t>3- در هزینه حمل ونقل کاهش هزینه به میزان 45 تا50درصد اتفاق می افتد.  </a:t>
            </a:r>
          </a:p>
          <a:p>
            <a:pPr algn="r" eaLnBrk="1" hangingPunct="1">
              <a:buFont typeface="Wingdings 3" pitchFamily="18" charset="2"/>
              <a:buNone/>
            </a:pPr>
            <a:r>
              <a:rPr lang="fa-IR" sz="2400" b="1" dirty="0" smtClean="0">
                <a:cs typeface="+mj-cs"/>
              </a:rPr>
              <a:t>4- ذخیره سازی را آسان ومشکلات محاسبه وآمار گیری را کاهش می دهد. </a:t>
            </a:r>
          </a:p>
          <a:p>
            <a:pPr algn="r" eaLnBrk="1" hangingPunct="1">
              <a:buFont typeface="Wingdings 3" pitchFamily="18" charset="2"/>
              <a:buNone/>
            </a:pPr>
            <a:r>
              <a:rPr lang="fa-IR" sz="2400" b="1" dirty="0" smtClean="0">
                <a:cs typeface="+mj-cs"/>
              </a:rPr>
              <a:t>5- میزان ضایعات وارده به کالاها کاهش می یابد.  </a:t>
            </a:r>
          </a:p>
          <a:p>
            <a:pPr algn="r" eaLnBrk="1" hangingPunct="1">
              <a:buFont typeface="Wingdings 3" pitchFamily="18" charset="2"/>
              <a:buNone/>
            </a:pPr>
            <a:r>
              <a:rPr lang="fa-IR" sz="2400" b="1" dirty="0" smtClean="0">
                <a:cs typeface="+mj-cs"/>
              </a:rPr>
              <a:t>6- طبقه بندی وتشخیص کالاها آسان تر می شود . </a:t>
            </a:r>
            <a:endParaRPr lang="en-US" sz="2400" b="1" dirty="0" smtClean="0">
              <a:cs typeface="+mj-cs"/>
            </a:endParaRPr>
          </a:p>
          <a:p>
            <a:pPr eaLnBrk="1" hangingPunct="1"/>
            <a:endParaRPr lang="en-US" sz="3000" dirty="0" smtClean="0">
              <a:cs typeface="B Zar" pitchFamily="2" charset="-78"/>
            </a:endParaRPr>
          </a:p>
        </p:txBody>
      </p:sp>
      <p:sp>
        <p:nvSpPr>
          <p:cNvPr id="5" name="Left Arrow 4"/>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4">
                                            <p:txEl>
                                              <p:pRg st="1" end="1"/>
                                            </p:txEl>
                                          </p:spTgt>
                                        </p:tgtEl>
                                        <p:attrNameLst>
                                          <p:attrName>style.visibility</p:attrName>
                                        </p:attrNameLst>
                                      </p:cBhvr>
                                      <p:to>
                                        <p:strVal val="visible"/>
                                      </p:to>
                                    </p:set>
                                    <p:anim calcmode="lin" valueType="num">
                                      <p:cBhvr additive="base">
                                        <p:cTn id="7" dur="500" fill="hold"/>
                                        <p:tgtEl>
                                          <p:spTgt spid="4403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4">
                                            <p:txEl>
                                              <p:pRg st="2" end="2"/>
                                            </p:txEl>
                                          </p:spTgt>
                                        </p:tgtEl>
                                        <p:attrNameLst>
                                          <p:attrName>style.visibility</p:attrName>
                                        </p:attrNameLst>
                                      </p:cBhvr>
                                      <p:to>
                                        <p:strVal val="visible"/>
                                      </p:to>
                                    </p:set>
                                    <p:anim calcmode="lin" valueType="num">
                                      <p:cBhvr additive="base">
                                        <p:cTn id="13" dur="500" fill="hold"/>
                                        <p:tgtEl>
                                          <p:spTgt spid="4403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034">
                                            <p:txEl>
                                              <p:pRg st="4" end="4"/>
                                            </p:txEl>
                                          </p:spTgt>
                                        </p:tgtEl>
                                        <p:attrNameLst>
                                          <p:attrName>style.visibility</p:attrName>
                                        </p:attrNameLst>
                                      </p:cBhvr>
                                      <p:to>
                                        <p:strVal val="visible"/>
                                      </p:to>
                                    </p:set>
                                    <p:anim calcmode="lin" valueType="num">
                                      <p:cBhvr additive="base">
                                        <p:cTn id="19" dur="500" fill="hold"/>
                                        <p:tgtEl>
                                          <p:spTgt spid="4403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4034">
                                            <p:txEl>
                                              <p:pRg st="5" end="5"/>
                                            </p:txEl>
                                          </p:spTgt>
                                        </p:tgtEl>
                                        <p:attrNameLst>
                                          <p:attrName>style.visibility</p:attrName>
                                        </p:attrNameLst>
                                      </p:cBhvr>
                                      <p:to>
                                        <p:strVal val="visible"/>
                                      </p:to>
                                    </p:set>
                                    <p:anim calcmode="lin" valueType="num">
                                      <p:cBhvr additive="base">
                                        <p:cTn id="25" dur="500" fill="hold"/>
                                        <p:tgtEl>
                                          <p:spTgt spid="4403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4034">
                                            <p:txEl>
                                              <p:pRg st="6" end="6"/>
                                            </p:txEl>
                                          </p:spTgt>
                                        </p:tgtEl>
                                        <p:attrNameLst>
                                          <p:attrName>style.visibility</p:attrName>
                                        </p:attrNameLst>
                                      </p:cBhvr>
                                      <p:to>
                                        <p:strVal val="visible"/>
                                      </p:to>
                                    </p:set>
                                    <p:anim calcmode="lin" valueType="num">
                                      <p:cBhvr additive="base">
                                        <p:cTn id="31" dur="500" fill="hold"/>
                                        <p:tgtEl>
                                          <p:spTgt spid="4403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403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4034">
                                            <p:txEl>
                                              <p:pRg st="7" end="7"/>
                                            </p:txEl>
                                          </p:spTgt>
                                        </p:tgtEl>
                                        <p:attrNameLst>
                                          <p:attrName>style.visibility</p:attrName>
                                        </p:attrNameLst>
                                      </p:cBhvr>
                                      <p:to>
                                        <p:strVal val="visible"/>
                                      </p:to>
                                    </p:set>
                                    <p:anim calcmode="lin" valueType="num">
                                      <p:cBhvr additive="base">
                                        <p:cTn id="37" dur="500" fill="hold"/>
                                        <p:tgtEl>
                                          <p:spTgt spid="4403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403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4034">
                                            <p:txEl>
                                              <p:pRg st="8" end="8"/>
                                            </p:txEl>
                                          </p:spTgt>
                                        </p:tgtEl>
                                        <p:attrNameLst>
                                          <p:attrName>style.visibility</p:attrName>
                                        </p:attrNameLst>
                                      </p:cBhvr>
                                      <p:to>
                                        <p:strVal val="visible"/>
                                      </p:to>
                                    </p:set>
                                    <p:anim calcmode="lin" valueType="num">
                                      <p:cBhvr additive="base">
                                        <p:cTn id="43" dur="500" fill="hold"/>
                                        <p:tgtEl>
                                          <p:spTgt spid="4403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403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4034">
                                            <p:txEl>
                                              <p:pRg st="9" end="9"/>
                                            </p:txEl>
                                          </p:spTgt>
                                        </p:tgtEl>
                                        <p:attrNameLst>
                                          <p:attrName>style.visibility</p:attrName>
                                        </p:attrNameLst>
                                      </p:cBhvr>
                                      <p:to>
                                        <p:strVal val="visible"/>
                                      </p:to>
                                    </p:set>
                                    <p:anim calcmode="lin" valueType="num">
                                      <p:cBhvr additive="base">
                                        <p:cTn id="49" dur="500" fill="hold"/>
                                        <p:tgtEl>
                                          <p:spTgt spid="4403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403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4034">
                                            <p:txEl>
                                              <p:pRg st="10" end="10"/>
                                            </p:txEl>
                                          </p:spTgt>
                                        </p:tgtEl>
                                        <p:attrNameLst>
                                          <p:attrName>style.visibility</p:attrName>
                                        </p:attrNameLst>
                                      </p:cBhvr>
                                      <p:to>
                                        <p:strVal val="visible"/>
                                      </p:to>
                                    </p:set>
                                    <p:anim calcmode="lin" valueType="num">
                                      <p:cBhvr additive="base">
                                        <p:cTn id="55" dur="500" fill="hold"/>
                                        <p:tgtEl>
                                          <p:spTgt spid="4403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403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819400"/>
            <a:ext cx="8534400" cy="1938992"/>
          </a:xfrm>
          <a:prstGeom prst="rect">
            <a:avLst/>
          </a:prstGeom>
        </p:spPr>
        <p:txBody>
          <a:bodyPr wrap="square">
            <a:spAutoFit/>
          </a:bodyPr>
          <a:lstStyle/>
          <a:p>
            <a:pPr algn="r" eaLnBrk="0" hangingPunct="0">
              <a:spcBef>
                <a:spcPct val="50000"/>
              </a:spcBef>
            </a:pPr>
            <a:r>
              <a:rPr kumimoji="1" lang="ar-SA" altLang="en-US" sz="2400" b="1" dirty="0" smtClean="0">
                <a:solidFill>
                  <a:srgbClr val="FF0000"/>
                </a:solidFill>
                <a:ea typeface="Arial Unicode MS" pitchFamily="34" charset="-128"/>
                <a:cs typeface="B Traffic" pitchFamily="2" charset="-78"/>
              </a:rPr>
              <a:t>2-انبار های سر پوشیده </a:t>
            </a:r>
            <a:r>
              <a:rPr kumimoji="1" lang="ar-SA" altLang="en-US" sz="2400" b="1" dirty="0" smtClean="0">
                <a:ea typeface="Arial Unicode MS" pitchFamily="34" charset="-128"/>
                <a:cs typeface="B Traffic" pitchFamily="2" charset="-78"/>
              </a:rPr>
              <a:t>یا هانگارد</a:t>
            </a:r>
            <a:r>
              <a:rPr kumimoji="1" lang="fa-IR" altLang="en-US" sz="2400" b="1" dirty="0" smtClean="0">
                <a:ea typeface="Arial Unicode MS" pitchFamily="34" charset="-128"/>
                <a:cs typeface="B Traffic" pitchFamily="2" charset="-78"/>
              </a:rPr>
              <a:t> </a:t>
            </a:r>
            <a:r>
              <a:rPr kumimoji="1" lang="ar-SA" altLang="en-US" sz="2400" b="1" dirty="0" smtClean="0">
                <a:ea typeface="Arial Unicode MS" pitchFamily="34" charset="-128"/>
                <a:cs typeface="B Traffic" pitchFamily="2" charset="-78"/>
              </a:rPr>
              <a:t>:</a:t>
            </a:r>
            <a:endParaRPr kumimoji="1" lang="en-US" altLang="en-US" sz="2400" b="1" dirty="0" smtClean="0">
              <a:ea typeface="Arial Unicode MS" pitchFamily="34" charset="-128"/>
              <a:cs typeface="B Traffic" pitchFamily="2" charset="-78"/>
            </a:endParaRPr>
          </a:p>
          <a:p>
            <a:pPr algn="r" eaLnBrk="0" hangingPunct="0">
              <a:spcBef>
                <a:spcPct val="50000"/>
              </a:spcBef>
            </a:pPr>
            <a:r>
              <a:rPr kumimoji="1" lang="ar-SA" altLang="en-US" sz="2400" b="1" dirty="0" smtClean="0">
                <a:ea typeface="Arial Unicode MS" pitchFamily="34" charset="-128"/>
                <a:cs typeface="B Traffic" pitchFamily="2" charset="-78"/>
              </a:rPr>
              <a:t> این انبار دارای سقف بوده ولی چهار طرف آن باز است و</a:t>
            </a:r>
            <a:r>
              <a:rPr kumimoji="1" lang="fa-IR" altLang="en-US" sz="2400" b="1" dirty="0" smtClean="0">
                <a:ea typeface="Arial Unicode MS" pitchFamily="34" charset="-128"/>
                <a:cs typeface="B Traffic" pitchFamily="2" charset="-78"/>
              </a:rPr>
              <a:t> </a:t>
            </a:r>
            <a:r>
              <a:rPr kumimoji="1" lang="ar-SA" altLang="en-US" sz="2400" b="1" dirty="0" smtClean="0">
                <a:ea typeface="Arial Unicode MS" pitchFamily="34" charset="-128"/>
                <a:cs typeface="B Traffic" pitchFamily="2" charset="-78"/>
              </a:rPr>
              <a:t>فاقد حفاظ</a:t>
            </a:r>
            <a:r>
              <a:rPr kumimoji="1" lang="fa-IR" altLang="en-US" sz="2400" b="1" dirty="0" smtClean="0">
                <a:ea typeface="Arial Unicode MS" pitchFamily="34" charset="-128"/>
                <a:cs typeface="B Traffic" pitchFamily="2" charset="-78"/>
              </a:rPr>
              <a:t> </a:t>
            </a:r>
            <a:r>
              <a:rPr kumimoji="1" lang="ar-SA" altLang="en-US" sz="2400" b="1" dirty="0" smtClean="0">
                <a:ea typeface="Arial Unicode MS" pitchFamily="34" charset="-128"/>
                <a:cs typeface="B Traffic" pitchFamily="2" charset="-78"/>
              </a:rPr>
              <a:t>جانبی است.</a:t>
            </a:r>
            <a:endParaRPr kumimoji="1" lang="en-US" altLang="en-US" sz="2400" b="1" dirty="0" smtClean="0">
              <a:ea typeface="Arial Unicode MS" pitchFamily="34" charset="-128"/>
              <a:cs typeface="B Traffic" pitchFamily="2" charset="-78"/>
            </a:endParaRPr>
          </a:p>
          <a:p>
            <a:pPr algn="r" eaLnBrk="0" hangingPunct="0">
              <a:spcBef>
                <a:spcPct val="50000"/>
              </a:spcBef>
            </a:pPr>
            <a:r>
              <a:rPr kumimoji="1" lang="ar-SA" altLang="en-US" sz="2400" b="1" dirty="0" smtClean="0">
                <a:ea typeface="Arial Unicode MS" pitchFamily="34" charset="-128"/>
                <a:cs typeface="B Traffic" pitchFamily="2" charset="-78"/>
              </a:rPr>
              <a:t>(این نوع انبارها،  كالاها را فقط از باران و آفتاب  حفظ  می كند)</a:t>
            </a:r>
            <a:endParaRPr kumimoji="1" lang="en-US" altLang="en-US" sz="2400" b="1" dirty="0" smtClean="0">
              <a:ea typeface="Arial Unicode MS" pitchFamily="34" charset="-128"/>
              <a:cs typeface="B Traffic" pitchFamily="2" charset="-78"/>
            </a:endParaRPr>
          </a:p>
        </p:txBody>
      </p:sp>
      <p:sp>
        <p:nvSpPr>
          <p:cNvPr id="5" name="Rectangle 4"/>
          <p:cNvSpPr/>
          <p:nvPr/>
        </p:nvSpPr>
        <p:spPr>
          <a:xfrm>
            <a:off x="0" y="5105400"/>
            <a:ext cx="8915400" cy="1384995"/>
          </a:xfrm>
          <a:prstGeom prst="rect">
            <a:avLst/>
          </a:prstGeom>
        </p:spPr>
        <p:txBody>
          <a:bodyPr wrap="square">
            <a:spAutoFit/>
          </a:bodyPr>
          <a:lstStyle/>
          <a:p>
            <a:pPr algn="r" eaLnBrk="0" hangingPunct="0">
              <a:spcBef>
                <a:spcPct val="50000"/>
              </a:spcBef>
            </a:pPr>
            <a:r>
              <a:rPr kumimoji="1" lang="ar-SA" altLang="en-US" sz="2400" b="1" dirty="0" smtClean="0">
                <a:solidFill>
                  <a:srgbClr val="FF0000"/>
                </a:solidFill>
                <a:ea typeface="Arial Unicode MS" pitchFamily="34" charset="-128"/>
                <a:cs typeface="B Traffic" pitchFamily="2" charset="-78"/>
              </a:rPr>
              <a:t>3-انبارهای بازیا محوطه:</a:t>
            </a:r>
          </a:p>
          <a:p>
            <a:pPr algn="r" eaLnBrk="0" hangingPunct="0">
              <a:spcBef>
                <a:spcPct val="50000"/>
              </a:spcBef>
            </a:pPr>
            <a:r>
              <a:rPr kumimoji="1" lang="en-US" altLang="en-US" sz="2400" b="1" dirty="0" smtClean="0">
                <a:ea typeface="Arial Unicode MS" pitchFamily="34" charset="-128"/>
                <a:cs typeface="B Traffic" pitchFamily="2" charset="-78"/>
              </a:rPr>
              <a:t>        </a:t>
            </a:r>
            <a:r>
              <a:rPr kumimoji="1" lang="fa-IR" altLang="en-US" sz="2400" b="1" dirty="0" smtClean="0">
                <a:ea typeface="Arial Unicode MS" pitchFamily="34" charset="-128"/>
                <a:cs typeface="B Traffic" pitchFamily="2" charset="-78"/>
              </a:rPr>
              <a:t> ا</a:t>
            </a:r>
            <a:r>
              <a:rPr kumimoji="1" lang="ar-SA" altLang="en-US" sz="2400" b="1" dirty="0" smtClean="0">
                <a:ea typeface="Arial Unicode MS" pitchFamily="34" charset="-128"/>
                <a:cs typeface="B Traffic" pitchFamily="2" charset="-78"/>
              </a:rPr>
              <a:t>ین انبارها به صورت محوطه بوده وجهت نگاهداری ماشین آلات و</a:t>
            </a:r>
            <a:r>
              <a:rPr kumimoji="1" lang="fa-IR" altLang="en-US" sz="2400" b="1" dirty="0" smtClean="0">
                <a:ea typeface="Arial Unicode MS" pitchFamily="34" charset="-128"/>
                <a:cs typeface="B Traffic" pitchFamily="2" charset="-78"/>
              </a:rPr>
              <a:t> </a:t>
            </a:r>
            <a:r>
              <a:rPr kumimoji="1" lang="ar-SA" altLang="en-US" sz="2400" b="1" dirty="0" smtClean="0">
                <a:ea typeface="Arial Unicode MS" pitchFamily="34" charset="-128"/>
                <a:cs typeface="B Traffic" pitchFamily="2" charset="-78"/>
              </a:rPr>
              <a:t>لوازم</a:t>
            </a:r>
            <a:r>
              <a:rPr kumimoji="1" lang="fa-IR" altLang="en-US" sz="2400" b="1" dirty="0" smtClean="0">
                <a:ea typeface="Arial Unicode MS" pitchFamily="34" charset="-128"/>
                <a:cs typeface="B Traffic" pitchFamily="2" charset="-78"/>
              </a:rPr>
              <a:t>  سنگين  </a:t>
            </a:r>
            <a:r>
              <a:rPr kumimoji="1" lang="ar-SA" altLang="en-US" sz="2400" b="1" dirty="0" smtClean="0">
                <a:ea typeface="Arial Unicode MS" pitchFamily="34" charset="-128"/>
                <a:cs typeface="B Traffic" pitchFamily="2" charset="-78"/>
              </a:rPr>
              <a:t>استفاده می شود</a:t>
            </a:r>
            <a:r>
              <a:rPr kumimoji="1" lang="fa-IR" altLang="en-US" sz="2400" b="1" dirty="0" smtClean="0">
                <a:ea typeface="Arial Unicode MS" pitchFamily="34" charset="-128"/>
                <a:cs typeface="B Traffic" pitchFamily="2" charset="-78"/>
              </a:rPr>
              <a:t>.</a:t>
            </a:r>
            <a:endParaRPr kumimoji="1" lang="en-US" altLang="en-US" sz="2400" b="1" dirty="0">
              <a:ea typeface="Arial Unicode MS" pitchFamily="34" charset="-128"/>
              <a:cs typeface="B Traffic" pitchFamily="2" charset="-78"/>
            </a:endParaRPr>
          </a:p>
        </p:txBody>
      </p:sp>
      <p:sp>
        <p:nvSpPr>
          <p:cNvPr id="6" name="Rectangle 5"/>
          <p:cNvSpPr/>
          <p:nvPr/>
        </p:nvSpPr>
        <p:spPr>
          <a:xfrm>
            <a:off x="609600" y="1219200"/>
            <a:ext cx="7848600" cy="1384995"/>
          </a:xfrm>
          <a:prstGeom prst="rect">
            <a:avLst/>
          </a:prstGeom>
        </p:spPr>
        <p:txBody>
          <a:bodyPr wrap="square">
            <a:spAutoFit/>
          </a:bodyPr>
          <a:lstStyle/>
          <a:p>
            <a:pPr algn="r" eaLnBrk="0" hangingPunct="0">
              <a:spcBef>
                <a:spcPct val="50000"/>
              </a:spcBef>
            </a:pPr>
            <a:r>
              <a:rPr kumimoji="1" lang="fa-IR" altLang="en-US" sz="2400" b="1" dirty="0" smtClean="0">
                <a:solidFill>
                  <a:srgbClr val="FF0000"/>
                </a:solidFill>
                <a:ea typeface="Arial Unicode MS" pitchFamily="34" charset="-128"/>
                <a:cs typeface="B Traffic" pitchFamily="2" charset="-78"/>
              </a:rPr>
              <a:t>-</a:t>
            </a:r>
            <a:r>
              <a:rPr kumimoji="1" lang="ar-SA" altLang="en-US" sz="2400" b="1" dirty="0" smtClean="0">
                <a:solidFill>
                  <a:srgbClr val="FF0000"/>
                </a:solidFill>
                <a:ea typeface="Arial Unicode MS" pitchFamily="34" charset="-128"/>
                <a:cs typeface="B Traffic" pitchFamily="2" charset="-78"/>
              </a:rPr>
              <a:t>انبار پوشیده:</a:t>
            </a:r>
            <a:endParaRPr kumimoji="1" lang="en-US" altLang="en-US" sz="2400" b="1" dirty="0" smtClean="0">
              <a:solidFill>
                <a:srgbClr val="FF0000"/>
              </a:solidFill>
              <a:ea typeface="Arial Unicode MS" pitchFamily="34" charset="-128"/>
              <a:cs typeface="B Traffic" pitchFamily="2" charset="-78"/>
            </a:endParaRPr>
          </a:p>
          <a:p>
            <a:pPr algn="r" eaLnBrk="0" hangingPunct="0">
              <a:spcBef>
                <a:spcPct val="50000"/>
              </a:spcBef>
            </a:pPr>
            <a:r>
              <a:rPr kumimoji="1" lang="fa-IR" altLang="en-US" sz="2400" b="1" dirty="0" smtClean="0">
                <a:ea typeface="Arial Unicode MS" pitchFamily="34" charset="-128"/>
                <a:cs typeface="B Traffic" pitchFamily="2" charset="-78"/>
              </a:rPr>
              <a:t>اطراف این انبارها</a:t>
            </a:r>
            <a:r>
              <a:rPr kumimoji="1" lang="ar-SA" altLang="en-US" sz="2400" b="1" dirty="0" smtClean="0">
                <a:ea typeface="Arial Unicode MS" pitchFamily="34" charset="-128"/>
                <a:cs typeface="B Traffic" pitchFamily="2" charset="-78"/>
              </a:rPr>
              <a:t> از </a:t>
            </a:r>
            <a:r>
              <a:rPr kumimoji="1" lang="fa-IR" altLang="en-US" sz="2400" b="1" dirty="0" smtClean="0">
                <a:ea typeface="Arial Unicode MS" pitchFamily="34" charset="-128"/>
                <a:cs typeface="B Traffic" pitchFamily="2" charset="-78"/>
              </a:rPr>
              <a:t>طرفین</a:t>
            </a:r>
            <a:r>
              <a:rPr kumimoji="1" lang="ar-SA" altLang="en-US" sz="2400" b="1" dirty="0" smtClean="0">
                <a:ea typeface="Arial Unicode MS" pitchFamily="34" charset="-128"/>
                <a:cs typeface="B Traffic" pitchFamily="2" charset="-78"/>
              </a:rPr>
              <a:t> بسته است ودارای سقف و وسایل ایمنی  كامل میباشد</a:t>
            </a:r>
            <a:r>
              <a:rPr kumimoji="1" lang="fa-IR" altLang="en-US" sz="2400" b="1" dirty="0" smtClean="0">
                <a:ea typeface="Arial Unicode MS" pitchFamily="34" charset="-128"/>
                <a:cs typeface="B Traffic" pitchFamily="2" charset="-78"/>
              </a:rPr>
              <a:t>.</a:t>
            </a:r>
            <a:endParaRPr kumimoji="1" lang="en-US" altLang="en-US" sz="2400" b="1" dirty="0">
              <a:ea typeface="Arial Unicode MS" pitchFamily="34" charset="-128"/>
              <a:cs typeface="B Traffic" pitchFamily="2" charset="-78"/>
            </a:endParaRPr>
          </a:p>
        </p:txBody>
      </p:sp>
      <p:sp>
        <p:nvSpPr>
          <p:cNvPr id="7" name="Rectangle 6"/>
          <p:cNvSpPr/>
          <p:nvPr/>
        </p:nvSpPr>
        <p:spPr>
          <a:xfrm>
            <a:off x="3505200" y="457200"/>
            <a:ext cx="2133600" cy="584775"/>
          </a:xfrm>
          <a:prstGeom prst="rect">
            <a:avLst/>
          </a:prstGeom>
        </p:spPr>
        <p:txBody>
          <a:bodyPr wrap="square">
            <a:spAutoFit/>
          </a:bodyPr>
          <a:lstStyle/>
          <a:p>
            <a:pPr eaLnBrk="0" hangingPunct="0">
              <a:spcBef>
                <a:spcPct val="50000"/>
              </a:spcBef>
            </a:pPr>
            <a:r>
              <a:rPr kumimoji="1" lang="ar-SA" altLang="en-US" sz="3200" b="1" dirty="0" smtClean="0">
                <a:solidFill>
                  <a:schemeClr val="accent2"/>
                </a:solidFill>
                <a:ea typeface="Arial Unicode MS" pitchFamily="34" charset="-128"/>
                <a:cs typeface="B Traffic" pitchFamily="2" charset="-78"/>
              </a:rPr>
              <a:t>انواع انبارها</a:t>
            </a:r>
            <a:r>
              <a:rPr kumimoji="1" lang="fa-IR" altLang="en-US" sz="3200" b="1" dirty="0" smtClean="0">
                <a:solidFill>
                  <a:schemeClr val="accent2"/>
                </a:solidFill>
                <a:ea typeface="Arial Unicode MS" pitchFamily="34" charset="-128"/>
                <a:cs typeface="B Traffic" pitchFamily="2" charset="-78"/>
              </a:rPr>
              <a:t> </a:t>
            </a:r>
            <a:endParaRPr kumimoji="1" lang="en-US" sz="3200" b="1" dirty="0">
              <a:solidFill>
                <a:schemeClr val="accent2"/>
              </a:solidFill>
              <a:latin typeface="Tahoma" pitchFamily="34" charset="0"/>
              <a:ea typeface="Arial Unicode MS" pitchFamily="34" charset="-128"/>
              <a:cs typeface="B Traffic" pitchFamily="2" charset="-78"/>
            </a:endParaRPr>
          </a:p>
        </p:txBody>
      </p:sp>
      <p:sp>
        <p:nvSpPr>
          <p:cNvPr id="8" name="Left Arrow 7"/>
          <p:cNvSpPr/>
          <p:nvPr/>
        </p:nvSpPr>
        <p:spPr>
          <a:xfrm>
            <a:off x="30480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381000" y="0"/>
            <a:ext cx="8229600" cy="6858000"/>
          </a:xfrm>
        </p:spPr>
        <p:txBody>
          <a:bodyPr/>
          <a:lstStyle/>
          <a:p>
            <a:pPr rtl="1" eaLnBrk="1" hangingPunct="1">
              <a:buFont typeface="Wingdings 3" pitchFamily="18" charset="2"/>
              <a:buNone/>
            </a:pPr>
            <a:endParaRPr lang="fa-IR" sz="2400" b="1" dirty="0" smtClean="0">
              <a:solidFill>
                <a:srgbClr val="66FF33"/>
              </a:solidFill>
              <a:cs typeface="+mj-cs"/>
            </a:endParaRPr>
          </a:p>
          <a:p>
            <a:pPr rtl="1" eaLnBrk="1" hangingPunct="1">
              <a:buFont typeface="Wingdings 3" pitchFamily="18" charset="2"/>
              <a:buNone/>
            </a:pPr>
            <a:endParaRPr lang="fa-IR" sz="2400" b="1" dirty="0" smtClean="0">
              <a:solidFill>
                <a:srgbClr val="66FF33"/>
              </a:solidFill>
              <a:cs typeface="+mj-cs"/>
            </a:endParaRPr>
          </a:p>
          <a:p>
            <a:pPr rtl="1" eaLnBrk="1" hangingPunct="1">
              <a:buFont typeface="Wingdings 3" pitchFamily="18" charset="2"/>
              <a:buNone/>
            </a:pPr>
            <a:endParaRPr lang="fa-IR" sz="2400" b="1" dirty="0" smtClean="0">
              <a:solidFill>
                <a:srgbClr val="66FF33"/>
              </a:solidFill>
              <a:cs typeface="+mj-cs"/>
            </a:endParaRPr>
          </a:p>
          <a:p>
            <a:pPr rtl="1" eaLnBrk="1" hangingPunct="1">
              <a:buFont typeface="Wingdings 3" pitchFamily="18" charset="2"/>
              <a:buNone/>
            </a:pPr>
            <a:r>
              <a:rPr lang="fa-IR" sz="3200" b="1" dirty="0" smtClean="0">
                <a:solidFill>
                  <a:srgbClr val="7030A0"/>
                </a:solidFill>
                <a:cs typeface="+mj-cs"/>
              </a:rPr>
              <a:t>                       انواع پالت ها از نظر جنس :</a:t>
            </a:r>
          </a:p>
          <a:p>
            <a:pPr rtl="1" eaLnBrk="1" hangingPunct="1">
              <a:buFont typeface="Wingdings 3" pitchFamily="18" charset="2"/>
              <a:buNone/>
            </a:pPr>
            <a:endParaRPr lang="fa-IR" sz="2400" b="1" dirty="0" smtClean="0">
              <a:solidFill>
                <a:srgbClr val="66FF33"/>
              </a:solidFill>
              <a:cs typeface="+mj-cs"/>
            </a:endParaRPr>
          </a:p>
          <a:p>
            <a:pPr eaLnBrk="1" hangingPunct="1">
              <a:buFont typeface="Wingdings 3" pitchFamily="18" charset="2"/>
              <a:buNone/>
            </a:pPr>
            <a:endParaRPr lang="fa-IR" sz="2400" b="1" dirty="0" smtClean="0">
              <a:cs typeface="+mj-cs"/>
            </a:endParaRPr>
          </a:p>
          <a:p>
            <a:pPr eaLnBrk="1" hangingPunct="1">
              <a:buFont typeface="Wingdings 3" pitchFamily="18" charset="2"/>
              <a:buNone/>
            </a:pPr>
            <a:r>
              <a:rPr lang="fa-IR" sz="2400" b="1" dirty="0" smtClean="0">
                <a:cs typeface="+mj-cs"/>
              </a:rPr>
              <a:t>1- چوبی : استحکام کم ولی سبک و ارزان قيمت . </a:t>
            </a:r>
          </a:p>
          <a:p>
            <a:pPr eaLnBrk="1" hangingPunct="1">
              <a:buFont typeface="Wingdings 3" pitchFamily="18" charset="2"/>
              <a:buNone/>
            </a:pPr>
            <a:r>
              <a:rPr lang="en-US" sz="2400" b="1" dirty="0" smtClean="0">
                <a:cs typeface="+mj-cs"/>
              </a:rPr>
              <a:t> </a:t>
            </a:r>
            <a:endParaRPr lang="fa-IR" sz="2400" b="1" dirty="0" smtClean="0">
              <a:cs typeface="+mj-cs"/>
            </a:endParaRPr>
          </a:p>
          <a:p>
            <a:pPr eaLnBrk="1" hangingPunct="1">
              <a:buFont typeface="Wingdings 3" pitchFamily="18" charset="2"/>
              <a:buNone/>
            </a:pPr>
            <a:r>
              <a:rPr lang="fa-IR" sz="2400" b="1" dirty="0" smtClean="0">
                <a:cs typeface="+mj-cs"/>
              </a:rPr>
              <a:t>2- فلزی : استحکام زیاد وبرای وسایل سنگین ولي هزينه زياد.</a:t>
            </a:r>
          </a:p>
          <a:p>
            <a:pPr eaLnBrk="1" hangingPunct="1">
              <a:buFont typeface="Wingdings 3" pitchFamily="18" charset="2"/>
              <a:buNone/>
            </a:pPr>
            <a:endParaRPr lang="fa-IR" sz="2400" b="1" dirty="0" smtClean="0">
              <a:cs typeface="+mj-cs"/>
            </a:endParaRPr>
          </a:p>
          <a:p>
            <a:pPr eaLnBrk="1" hangingPunct="1">
              <a:buFont typeface="Wingdings 3" pitchFamily="18" charset="2"/>
              <a:buNone/>
            </a:pPr>
            <a:r>
              <a:rPr lang="fa-IR" sz="2400" b="1" dirty="0" smtClean="0">
                <a:cs typeface="+mj-cs"/>
              </a:rPr>
              <a:t>3- پلاستیکی : سبک ، ارزان وبرای صادرات ومواد غذایی ویک بار مصرف استفاده می شوند .  </a:t>
            </a:r>
            <a:endParaRPr lang="en-US" sz="2400" b="1" dirty="0" smtClean="0">
              <a:cs typeface="+mj-cs"/>
            </a:endParaRPr>
          </a:p>
        </p:txBody>
      </p:sp>
      <p:sp>
        <p:nvSpPr>
          <p:cNvPr id="4" name="Left Arrow 3"/>
          <p:cNvSpPr/>
          <p:nvPr/>
        </p:nvSpPr>
        <p:spPr>
          <a:xfrm>
            <a:off x="0" y="60198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a:t>
            </a:r>
            <a:r>
              <a:rPr lang="fa-IR" sz="2800" b="1" dirty="0" smtClean="0">
                <a:solidFill>
                  <a:schemeClr val="bg1"/>
                </a:solidFill>
                <a:cs typeface="B Nazanin" pitchFamily="2" charset="-78"/>
              </a:rPr>
              <a:t>یعدی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8">
                                            <p:txEl>
                                              <p:pRg st="3" end="3"/>
                                            </p:txEl>
                                          </p:spTgt>
                                        </p:tgtEl>
                                        <p:attrNameLst>
                                          <p:attrName>style.visibility</p:attrName>
                                        </p:attrNameLst>
                                      </p:cBhvr>
                                      <p:to>
                                        <p:strVal val="visible"/>
                                      </p:to>
                                    </p:set>
                                    <p:anim calcmode="lin" valueType="num">
                                      <p:cBhvr additive="base">
                                        <p:cTn id="7" dur="500" fill="hold"/>
                                        <p:tgtEl>
                                          <p:spTgt spid="45058">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8">
                                            <p:txEl>
                                              <p:pRg st="6" end="6"/>
                                            </p:txEl>
                                          </p:spTgt>
                                        </p:tgtEl>
                                        <p:attrNameLst>
                                          <p:attrName>style.visibility</p:attrName>
                                        </p:attrNameLst>
                                      </p:cBhvr>
                                      <p:to>
                                        <p:strVal val="visible"/>
                                      </p:to>
                                    </p:set>
                                    <p:anim calcmode="lin" valueType="num">
                                      <p:cBhvr additive="base">
                                        <p:cTn id="13" dur="500" fill="hold"/>
                                        <p:tgtEl>
                                          <p:spTgt spid="45058">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8">
                                            <p:txEl>
                                              <p:pRg st="7" end="7"/>
                                            </p:txEl>
                                          </p:spTgt>
                                        </p:tgtEl>
                                        <p:attrNameLst>
                                          <p:attrName>style.visibility</p:attrName>
                                        </p:attrNameLst>
                                      </p:cBhvr>
                                      <p:to>
                                        <p:strVal val="visible"/>
                                      </p:to>
                                    </p:set>
                                    <p:anim calcmode="lin" valueType="num">
                                      <p:cBhvr additive="base">
                                        <p:cTn id="19" dur="500" fill="hold"/>
                                        <p:tgtEl>
                                          <p:spTgt spid="45058">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58">
                                            <p:txEl>
                                              <p:pRg st="8" end="8"/>
                                            </p:txEl>
                                          </p:spTgt>
                                        </p:tgtEl>
                                        <p:attrNameLst>
                                          <p:attrName>style.visibility</p:attrName>
                                        </p:attrNameLst>
                                      </p:cBhvr>
                                      <p:to>
                                        <p:strVal val="visible"/>
                                      </p:to>
                                    </p:set>
                                    <p:anim calcmode="lin" valueType="num">
                                      <p:cBhvr additive="base">
                                        <p:cTn id="25" dur="500" fill="hold"/>
                                        <p:tgtEl>
                                          <p:spTgt spid="45058">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5058">
                                            <p:txEl>
                                              <p:pRg st="10" end="10"/>
                                            </p:txEl>
                                          </p:spTgt>
                                        </p:tgtEl>
                                        <p:attrNameLst>
                                          <p:attrName>style.visibility</p:attrName>
                                        </p:attrNameLst>
                                      </p:cBhvr>
                                      <p:to>
                                        <p:strVal val="visible"/>
                                      </p:to>
                                    </p:set>
                                    <p:anim calcmode="lin" valueType="num">
                                      <p:cBhvr additive="base">
                                        <p:cTn id="31" dur="500" fill="hold"/>
                                        <p:tgtEl>
                                          <p:spTgt spid="45058">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505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0" y="0"/>
            <a:ext cx="8763000" cy="6858000"/>
          </a:xfrm>
        </p:spPr>
        <p:txBody>
          <a:bodyPr/>
          <a:lstStyle/>
          <a:p>
            <a:pPr algn="r" eaLnBrk="1" hangingPunct="1">
              <a:buFont typeface="Wingdings 3" pitchFamily="18" charset="2"/>
              <a:buNone/>
            </a:pPr>
            <a:r>
              <a:rPr lang="fa-IR" sz="3200" b="1" dirty="0" smtClean="0">
                <a:solidFill>
                  <a:srgbClr val="66FF33"/>
                </a:solidFill>
                <a:cs typeface="+mj-cs"/>
              </a:rPr>
              <a:t> </a:t>
            </a:r>
          </a:p>
          <a:p>
            <a:pPr algn="r" eaLnBrk="1" hangingPunct="1">
              <a:buFont typeface="Wingdings 3" pitchFamily="18" charset="2"/>
              <a:buNone/>
            </a:pPr>
            <a:r>
              <a:rPr lang="fa-IR" sz="3200" b="1" dirty="0" smtClean="0">
                <a:solidFill>
                  <a:srgbClr val="7030A0"/>
                </a:solidFill>
                <a:cs typeface="+mj-cs"/>
              </a:rPr>
              <a:t>مواردی در مورد اصول ایمنی وحفاظت انبارها :</a:t>
            </a:r>
            <a:endParaRPr lang="fa-IR" sz="2400" b="1" dirty="0" smtClean="0">
              <a:cs typeface="+mj-cs"/>
            </a:endParaRPr>
          </a:p>
          <a:p>
            <a:pPr algn="r" eaLnBrk="1" hangingPunct="1">
              <a:buFont typeface="Wingdings 3" pitchFamily="18" charset="2"/>
              <a:buNone/>
            </a:pPr>
            <a:r>
              <a:rPr lang="fa-IR" sz="2400" b="1" dirty="0" smtClean="0">
                <a:cs typeface="+mj-cs"/>
              </a:rPr>
              <a:t>1- از کلاه وکفش ایمنی استفاده شود .</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2- در محلهای ممنوعه از سیگار کشیدن خودداری شود .</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3- سیم کشی انبار به وسیله افراد متخصص انجام شود .</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4- پس از اتمام کار روزانه چراغها خاموش شود .</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5- قطعات با توجه به وزن وحجم جاسازی شوند .</a:t>
            </a:r>
          </a:p>
          <a:p>
            <a:pPr algn="r" eaLnBrk="1" hangingPunct="1">
              <a:buFont typeface="Wingdings 3" pitchFamily="18" charset="2"/>
              <a:buNone/>
            </a:pPr>
            <a:endParaRPr lang="fa-IR" sz="2400" b="1" dirty="0" smtClean="0">
              <a:cs typeface="+mj-cs"/>
            </a:endParaRPr>
          </a:p>
          <a:p>
            <a:pPr algn="r" eaLnBrk="1" hangingPunct="1">
              <a:buFont typeface="Wingdings 3" pitchFamily="18" charset="2"/>
              <a:buNone/>
            </a:pPr>
            <a:r>
              <a:rPr lang="fa-IR" sz="2400" b="1" dirty="0" smtClean="0">
                <a:cs typeface="+mj-cs"/>
              </a:rPr>
              <a:t>6- از قرار دادن قطعات که موجب مسدود شدن جلوی دربهای اضطراری می گردد  خودداری کنیم .</a:t>
            </a:r>
            <a:endParaRPr lang="en-US" sz="2400" b="1" dirty="0" smtClean="0">
              <a:cs typeface="+mj-cs"/>
            </a:endParaRPr>
          </a:p>
          <a:p>
            <a:pPr algn="r" eaLnBrk="1" hangingPunct="1">
              <a:buFont typeface="Wingdings 3" pitchFamily="18" charset="2"/>
              <a:buNone/>
            </a:pPr>
            <a:endParaRPr lang="en-US" sz="2400" b="1" dirty="0" smtClean="0">
              <a:cs typeface="+mj-cs"/>
            </a:endParaRPr>
          </a:p>
          <a:p>
            <a:pPr eaLnBrk="1" hangingPunct="1"/>
            <a:endParaRPr lang="en-US" b="1" dirty="0" smtClean="0">
              <a:cs typeface="+mj-cs"/>
            </a:endParaRPr>
          </a:p>
        </p:txBody>
      </p:sp>
      <p:sp>
        <p:nvSpPr>
          <p:cNvPr id="4" name="Left Arrow 3"/>
          <p:cNvSpPr/>
          <p:nvPr/>
        </p:nvSpPr>
        <p:spPr>
          <a:xfrm>
            <a:off x="304800" y="6019800"/>
            <a:ext cx="2286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a:t>
            </a:r>
            <a:r>
              <a:rPr lang="fa-IR" sz="2800" b="1" dirty="0" smtClean="0">
                <a:solidFill>
                  <a:schemeClr val="bg1"/>
                </a:solidFill>
                <a:cs typeface="B Nazanin" pitchFamily="2" charset="-78"/>
              </a:rPr>
              <a:t>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anim calcmode="lin" valueType="num">
                                      <p:cBhvr additive="base">
                                        <p:cTn id="7" dur="500" fill="hold"/>
                                        <p:tgtEl>
                                          <p:spTgt spid="706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658">
                                            <p:txEl>
                                              <p:pRg st="1" end="1"/>
                                            </p:txEl>
                                          </p:spTgt>
                                        </p:tgtEl>
                                        <p:attrNameLst>
                                          <p:attrName>style.visibility</p:attrName>
                                        </p:attrNameLst>
                                      </p:cBhvr>
                                      <p:to>
                                        <p:strVal val="visible"/>
                                      </p:to>
                                    </p:set>
                                    <p:anim calcmode="lin" valueType="num">
                                      <p:cBhvr additive="base">
                                        <p:cTn id="13" dur="500" fill="hold"/>
                                        <p:tgtEl>
                                          <p:spTgt spid="706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0658">
                                            <p:txEl>
                                              <p:pRg st="2" end="2"/>
                                            </p:txEl>
                                          </p:spTgt>
                                        </p:tgtEl>
                                        <p:attrNameLst>
                                          <p:attrName>style.visibility</p:attrName>
                                        </p:attrNameLst>
                                      </p:cBhvr>
                                      <p:to>
                                        <p:strVal val="visible"/>
                                      </p:to>
                                    </p:set>
                                    <p:anim calcmode="lin" valueType="num">
                                      <p:cBhvr additive="base">
                                        <p:cTn id="19" dur="500" fill="hold"/>
                                        <p:tgtEl>
                                          <p:spTgt spid="706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06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0658">
                                            <p:txEl>
                                              <p:pRg st="4" end="4"/>
                                            </p:txEl>
                                          </p:spTgt>
                                        </p:tgtEl>
                                        <p:attrNameLst>
                                          <p:attrName>style.visibility</p:attrName>
                                        </p:attrNameLst>
                                      </p:cBhvr>
                                      <p:to>
                                        <p:strVal val="visible"/>
                                      </p:to>
                                    </p:set>
                                    <p:anim calcmode="lin" valueType="num">
                                      <p:cBhvr additive="base">
                                        <p:cTn id="25" dur="500" fill="hold"/>
                                        <p:tgtEl>
                                          <p:spTgt spid="7065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06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0658">
                                            <p:txEl>
                                              <p:pRg st="6" end="6"/>
                                            </p:txEl>
                                          </p:spTgt>
                                        </p:tgtEl>
                                        <p:attrNameLst>
                                          <p:attrName>style.visibility</p:attrName>
                                        </p:attrNameLst>
                                      </p:cBhvr>
                                      <p:to>
                                        <p:strVal val="visible"/>
                                      </p:to>
                                    </p:set>
                                    <p:anim calcmode="lin" valueType="num">
                                      <p:cBhvr additive="base">
                                        <p:cTn id="31" dur="500" fill="hold"/>
                                        <p:tgtEl>
                                          <p:spTgt spid="7065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065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0658">
                                            <p:txEl>
                                              <p:pRg st="8" end="8"/>
                                            </p:txEl>
                                          </p:spTgt>
                                        </p:tgtEl>
                                        <p:attrNameLst>
                                          <p:attrName>style.visibility</p:attrName>
                                        </p:attrNameLst>
                                      </p:cBhvr>
                                      <p:to>
                                        <p:strVal val="visible"/>
                                      </p:to>
                                    </p:set>
                                    <p:anim calcmode="lin" valueType="num">
                                      <p:cBhvr additive="base">
                                        <p:cTn id="37" dur="500" fill="hold"/>
                                        <p:tgtEl>
                                          <p:spTgt spid="70658">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065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0658">
                                            <p:txEl>
                                              <p:pRg st="10" end="10"/>
                                            </p:txEl>
                                          </p:spTgt>
                                        </p:tgtEl>
                                        <p:attrNameLst>
                                          <p:attrName>style.visibility</p:attrName>
                                        </p:attrNameLst>
                                      </p:cBhvr>
                                      <p:to>
                                        <p:strVal val="visible"/>
                                      </p:to>
                                    </p:set>
                                    <p:anim calcmode="lin" valueType="num">
                                      <p:cBhvr additive="base">
                                        <p:cTn id="43" dur="500" fill="hold"/>
                                        <p:tgtEl>
                                          <p:spTgt spid="70658">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065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0658">
                                            <p:txEl>
                                              <p:pRg st="12" end="12"/>
                                            </p:txEl>
                                          </p:spTgt>
                                        </p:tgtEl>
                                        <p:attrNameLst>
                                          <p:attrName>style.visibility</p:attrName>
                                        </p:attrNameLst>
                                      </p:cBhvr>
                                      <p:to>
                                        <p:strVal val="visible"/>
                                      </p:to>
                                    </p:set>
                                    <p:anim calcmode="lin" valueType="num">
                                      <p:cBhvr additive="base">
                                        <p:cTn id="49" dur="500" fill="hold"/>
                                        <p:tgtEl>
                                          <p:spTgt spid="70658">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065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r>
              <a:rPr lang="fa-IR" dirty="0" smtClean="0">
                <a:cs typeface="0 Badr" pitchFamily="2" charset="-78"/>
              </a:rPr>
              <a:t>        </a:t>
            </a:r>
            <a:endParaRPr lang="fa-IR" dirty="0">
              <a:cs typeface="0 Badr"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endParaRPr lang="fa-IR" sz="3200" dirty="0" smtClean="0">
              <a:cs typeface="0 Badr" pitchFamily="2" charset="-78"/>
            </a:endParaRPr>
          </a:p>
          <a:p>
            <a:r>
              <a:rPr lang="fa-IR" sz="3200" dirty="0" smtClean="0">
                <a:cs typeface="0 Badr" pitchFamily="2" charset="-78"/>
              </a:rPr>
              <a:t>  </a:t>
            </a:r>
            <a:endParaRPr lang="en-US" sz="3200" dirty="0" smtClean="0">
              <a:cs typeface="0 Badr" pitchFamily="2" charset="-78"/>
            </a:endParaRPr>
          </a:p>
          <a:p>
            <a:endParaRPr lang="en-US" sz="3200" dirty="0" smtClean="0">
              <a:cs typeface="0 Badr" pitchFamily="2" charset="-78"/>
            </a:endParaRPr>
          </a:p>
          <a:p>
            <a:endParaRPr lang="en-US" sz="3200" dirty="0" smtClean="0">
              <a:cs typeface="0 Badr" pitchFamily="2" charset="-78"/>
            </a:endParaRPr>
          </a:p>
          <a:p>
            <a:endParaRPr lang="fa-IR" sz="3200" dirty="0">
              <a:cs typeface="0 Badr" pitchFamily="2" charset="-78"/>
            </a:endParaRPr>
          </a:p>
        </p:txBody>
      </p:sp>
    </p:spTree>
  </p:cSld>
  <p:clrMapOvr>
    <a:masterClrMapping/>
  </p:clrMapOvr>
  <p:transition>
    <p:rand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0"/>
          </a:xfrm>
        </p:spPr>
        <p:txBody>
          <a:bodyPr/>
          <a:lstStyle/>
          <a:p>
            <a:endParaRPr lang="fa-IR" dirty="0">
              <a:cs typeface="0 Badr" pitchFamily="2" charset="-78"/>
            </a:endParaRPr>
          </a:p>
        </p:txBody>
      </p:sp>
      <p:sp>
        <p:nvSpPr>
          <p:cNvPr id="3" name="Subtitle 2"/>
          <p:cNvSpPr>
            <a:spLocks noGrp="1"/>
          </p:cNvSpPr>
          <p:nvPr>
            <p:ph type="subTitle" idx="1"/>
          </p:nvPr>
        </p:nvSpPr>
        <p:spPr>
          <a:xfrm>
            <a:off x="0" y="1066800"/>
            <a:ext cx="9144000" cy="5791200"/>
          </a:xfrm>
        </p:spPr>
        <p:txBody>
          <a:bodyPr>
            <a:normAutofit/>
          </a:bodyPr>
          <a:lstStyle/>
          <a:p>
            <a:endParaRPr lang="fa-IR" sz="3200" dirty="0" smtClean="0">
              <a:cs typeface="0 Badr" pitchFamily="2" charset="-78"/>
            </a:endParaRPr>
          </a:p>
          <a:p>
            <a:r>
              <a:rPr lang="fa-IR" sz="3200" dirty="0" smtClean="0">
                <a:cs typeface="0 Badr" pitchFamily="2" charset="-78"/>
              </a:rPr>
              <a:t>  </a:t>
            </a:r>
            <a:endParaRPr lang="en-US" sz="3200" dirty="0" smtClean="0">
              <a:cs typeface="0 Badr" pitchFamily="2" charset="-78"/>
            </a:endParaRPr>
          </a:p>
          <a:p>
            <a:endParaRPr lang="en-US" sz="3200" dirty="0" smtClean="0">
              <a:cs typeface="0 Badr" pitchFamily="2" charset="-78"/>
            </a:endParaRPr>
          </a:p>
          <a:p>
            <a:endParaRPr lang="en-US" sz="3200" dirty="0" smtClean="0">
              <a:cs typeface="0 Badr" pitchFamily="2" charset="-78"/>
            </a:endParaRPr>
          </a:p>
          <a:p>
            <a:endParaRPr lang="fa-IR" sz="3200" dirty="0">
              <a:cs typeface="0 Badr" pitchFamily="2" charset="-78"/>
            </a:endParaRPr>
          </a:p>
        </p:txBody>
      </p:sp>
      <p:sp>
        <p:nvSpPr>
          <p:cNvPr id="4" name="Horizontal Scroll 3"/>
          <p:cNvSpPr/>
          <p:nvPr/>
        </p:nvSpPr>
        <p:spPr>
          <a:xfrm>
            <a:off x="152400" y="1066800"/>
            <a:ext cx="8763000" cy="8808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4000" dirty="0">
              <a:cs typeface="0 Badr" pitchFamily="2" charset="-78"/>
            </a:endParaRPr>
          </a:p>
        </p:txBody>
      </p:sp>
      <p:sp>
        <p:nvSpPr>
          <p:cNvPr id="5" name="Horizontal Scroll 4"/>
          <p:cNvSpPr/>
          <p:nvPr/>
        </p:nvSpPr>
        <p:spPr>
          <a:xfrm>
            <a:off x="152400" y="1905000"/>
            <a:ext cx="8839200" cy="838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4000" dirty="0">
              <a:cs typeface="0 Badr" pitchFamily="2" charset="-78"/>
            </a:endParaRPr>
          </a:p>
        </p:txBody>
      </p:sp>
      <p:sp>
        <p:nvSpPr>
          <p:cNvPr id="6" name="Horizontal Scroll 5"/>
          <p:cNvSpPr/>
          <p:nvPr/>
        </p:nvSpPr>
        <p:spPr>
          <a:xfrm>
            <a:off x="152400" y="2667000"/>
            <a:ext cx="8991600" cy="914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dirty="0">
              <a:solidFill>
                <a:srgbClr val="FFFF00"/>
              </a:solidFill>
              <a:cs typeface="0 Badr" pitchFamily="2" charset="-78"/>
            </a:endParaRPr>
          </a:p>
        </p:txBody>
      </p:sp>
      <p:sp>
        <p:nvSpPr>
          <p:cNvPr id="7" name="Horizontal Scroll 6"/>
          <p:cNvSpPr/>
          <p:nvPr/>
        </p:nvSpPr>
        <p:spPr>
          <a:xfrm>
            <a:off x="152400" y="3505200"/>
            <a:ext cx="8839200" cy="914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4000" dirty="0">
              <a:solidFill>
                <a:srgbClr val="002060"/>
              </a:solidFill>
              <a:cs typeface="0 Badr" pitchFamily="2" charset="-78"/>
            </a:endParaRPr>
          </a:p>
        </p:txBody>
      </p:sp>
      <p:sp>
        <p:nvSpPr>
          <p:cNvPr id="8" name="Horizontal Scroll 7"/>
          <p:cNvSpPr/>
          <p:nvPr/>
        </p:nvSpPr>
        <p:spPr>
          <a:xfrm>
            <a:off x="152400" y="4343400"/>
            <a:ext cx="8839200" cy="990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4000" dirty="0">
              <a:solidFill>
                <a:srgbClr val="002060"/>
              </a:solidFill>
              <a:cs typeface="0 Badr" pitchFamily="2" charset="-78"/>
            </a:endParaRPr>
          </a:p>
        </p:txBody>
      </p:sp>
      <p:sp>
        <p:nvSpPr>
          <p:cNvPr id="9" name="Horizontal Scroll 8"/>
          <p:cNvSpPr/>
          <p:nvPr/>
        </p:nvSpPr>
        <p:spPr>
          <a:xfrm>
            <a:off x="152400" y="5257800"/>
            <a:ext cx="88392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4000" dirty="0">
              <a:solidFill>
                <a:srgbClr val="002060"/>
              </a:solidFill>
              <a:cs typeface="0 Badr" pitchFamily="2" charset="-78"/>
            </a:endParaRPr>
          </a:p>
        </p:txBody>
      </p:sp>
      <p:sp>
        <p:nvSpPr>
          <p:cNvPr id="10" name="Horizontal Scroll 9"/>
          <p:cNvSpPr/>
          <p:nvPr/>
        </p:nvSpPr>
        <p:spPr>
          <a:xfrm>
            <a:off x="152400" y="5943600"/>
            <a:ext cx="8839200" cy="914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4000" dirty="0">
              <a:solidFill>
                <a:srgbClr val="002060"/>
              </a:solidFill>
              <a:cs typeface="0 Badr" pitchFamily="2" charset="-78"/>
            </a:endParaRPr>
          </a:p>
        </p:txBody>
      </p:sp>
      <p:sp>
        <p:nvSpPr>
          <p:cNvPr id="11" name="Subtitle 2"/>
          <p:cNvSpPr txBox="1">
            <a:spLocks/>
          </p:cNvSpPr>
          <p:nvPr/>
        </p:nvSpPr>
        <p:spPr>
          <a:xfrm>
            <a:off x="152400" y="1219200"/>
            <a:ext cx="9144000" cy="5791200"/>
          </a:xfrm>
          <a:prstGeom prst="rect">
            <a:avLst/>
          </a:prstGeom>
        </p:spPr>
        <p:txBody>
          <a:bodyPr vert="horz" lIns="0" rIns="18288">
            <a:normAutofit/>
          </a:bodyPr>
          <a:lstStyle/>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dirty="0">
              <a:ln>
                <a:noFill/>
              </a:ln>
              <a:solidFill>
                <a:schemeClr val="tx1"/>
              </a:solidFill>
              <a:effectLst/>
              <a:uLnTx/>
              <a:uFillTx/>
              <a:latin typeface="+mn-lt"/>
              <a:ea typeface="+mn-ea"/>
              <a:cs typeface="0 Badr" pitchFamily="2" charset="-78"/>
            </a:endParaRPr>
          </a:p>
        </p:txBody>
      </p:sp>
      <p:sp>
        <p:nvSpPr>
          <p:cNvPr id="12" name="Subtitle 2"/>
          <p:cNvSpPr txBox="1">
            <a:spLocks/>
          </p:cNvSpPr>
          <p:nvPr/>
        </p:nvSpPr>
        <p:spPr>
          <a:xfrm>
            <a:off x="304800" y="1371600"/>
            <a:ext cx="9144000" cy="5791200"/>
          </a:xfrm>
          <a:prstGeom prst="rect">
            <a:avLst/>
          </a:prstGeom>
        </p:spPr>
        <p:txBody>
          <a:bodyPr vert="horz" lIns="0" rIns="18288">
            <a:normAutofit/>
          </a:bodyPr>
          <a:lstStyle/>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dirty="0">
              <a:ln>
                <a:noFill/>
              </a:ln>
              <a:solidFill>
                <a:schemeClr val="tx1"/>
              </a:solidFill>
              <a:effectLst/>
              <a:uLnTx/>
              <a:uFillTx/>
              <a:latin typeface="+mn-lt"/>
              <a:ea typeface="+mn-ea"/>
              <a:cs typeface="0 Badr" pitchFamily="2" charset="-78"/>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381000" y="0"/>
            <a:ext cx="8458200" cy="6858000"/>
          </a:xfrm>
        </p:spPr>
        <p:txBody>
          <a:bodyPr>
            <a:normAutofit/>
          </a:bodyPr>
          <a:lstStyle/>
          <a:p>
            <a:pPr algn="r" eaLnBrk="1" hangingPunct="1">
              <a:buFont typeface="Wingdings 3" pitchFamily="18" charset="2"/>
              <a:buNone/>
            </a:pPr>
            <a:endParaRPr lang="en-US" dirty="0" smtClean="0">
              <a:solidFill>
                <a:srgbClr val="66FF33"/>
              </a:solidFill>
              <a:cs typeface="+mj-cs"/>
            </a:endParaRPr>
          </a:p>
          <a:p>
            <a:pPr algn="r" eaLnBrk="1" hangingPunct="1">
              <a:buFont typeface="Wingdings 3" pitchFamily="18" charset="2"/>
              <a:buNone/>
            </a:pPr>
            <a:r>
              <a:rPr lang="fa-IR" b="1" dirty="0" smtClean="0">
                <a:solidFill>
                  <a:srgbClr val="7030A0"/>
                </a:solidFill>
                <a:cs typeface="+mj-cs"/>
              </a:rPr>
              <a:t>                  تفاوت بین احتکاروانبار داری</a:t>
            </a:r>
          </a:p>
          <a:p>
            <a:pPr algn="r" eaLnBrk="1" hangingPunct="1">
              <a:buFont typeface="Wingdings 3" pitchFamily="18" charset="2"/>
              <a:buNone/>
            </a:pPr>
            <a:endParaRPr lang="en-US" b="1" dirty="0" smtClean="0">
              <a:solidFill>
                <a:srgbClr val="7030A0"/>
              </a:solidFill>
              <a:cs typeface="+mj-cs"/>
            </a:endParaRPr>
          </a:p>
          <a:p>
            <a:pPr marL="457200" indent="-457200" algn="r" eaLnBrk="1" hangingPunct="1">
              <a:buNone/>
            </a:pPr>
            <a:r>
              <a:rPr lang="fa-IR" b="1" dirty="0" smtClean="0">
                <a:cs typeface="+mj-cs"/>
              </a:rPr>
              <a:t>1- انبار </a:t>
            </a:r>
            <a:r>
              <a:rPr lang="fa-IR" b="1" dirty="0" smtClean="0">
                <a:cs typeface="+mj-cs"/>
              </a:rPr>
              <a:t>داری یک خدمت اقتصادی است که کالا را به منظور عرضه به موقع ویا گسترش مدت عرضه در بازار </a:t>
            </a:r>
            <a:r>
              <a:rPr lang="fa-IR" b="1" dirty="0" smtClean="0">
                <a:cs typeface="+mj-cs"/>
              </a:rPr>
              <a:t>انبار  </a:t>
            </a:r>
            <a:r>
              <a:rPr lang="fa-IR" b="1" dirty="0" smtClean="0">
                <a:cs typeface="+mj-cs"/>
              </a:rPr>
              <a:t>می کند ولی احتکار کاهش یا توقف موقتی جریان توزيع بعضی از کالاها به امید گران شدن است .</a:t>
            </a:r>
          </a:p>
          <a:p>
            <a:pPr marL="457200" indent="-457200" algn="r" eaLnBrk="1" hangingPunct="1">
              <a:buFont typeface="Wingdings 3" pitchFamily="18" charset="2"/>
              <a:buAutoNum type="arabicPeriod"/>
            </a:pPr>
            <a:endParaRPr lang="en-US" b="1" dirty="0" smtClean="0">
              <a:cs typeface="+mj-cs"/>
            </a:endParaRPr>
          </a:p>
          <a:p>
            <a:pPr algn="r" eaLnBrk="1" hangingPunct="1">
              <a:buFont typeface="Wingdings 3" pitchFamily="18" charset="2"/>
              <a:buNone/>
            </a:pPr>
            <a:r>
              <a:rPr lang="fa-IR" b="1" dirty="0" smtClean="0">
                <a:cs typeface="+mj-cs"/>
              </a:rPr>
              <a:t>2. در انبار داری اضافه هزینه نگهداری وافزایش قیمت متعادل ومورد رضایت تقاضا کننده است ولی در احتکار مصرف کننده افزایش قیمت را نه با رضایت بلکه به اجبار می پردازد. </a:t>
            </a:r>
            <a:endParaRPr lang="en-US" b="1" dirty="0" smtClean="0">
              <a:cs typeface="+mj-cs"/>
            </a:endParaRPr>
          </a:p>
          <a:p>
            <a:pPr algn="r" eaLnBrk="1" hangingPunct="1">
              <a:buFont typeface="Wingdings 3" pitchFamily="18" charset="2"/>
              <a:buNone/>
            </a:pPr>
            <a:endParaRPr lang="en-US" dirty="0" smtClean="0">
              <a:cs typeface="+mj-cs"/>
            </a:endParaRPr>
          </a:p>
        </p:txBody>
      </p:sp>
      <p:sp>
        <p:nvSpPr>
          <p:cNvPr id="3" name="Left Arrow 2"/>
          <p:cNvSpPr/>
          <p:nvPr/>
        </p:nvSpPr>
        <p:spPr>
          <a:xfrm>
            <a:off x="304800" y="5943600"/>
            <a:ext cx="2667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8">
                                            <p:txEl>
                                              <p:pRg st="1" end="1"/>
                                            </p:txEl>
                                          </p:spTgt>
                                        </p:tgtEl>
                                        <p:attrNameLst>
                                          <p:attrName>style.visibility</p:attrName>
                                        </p:attrNameLst>
                                      </p:cBhvr>
                                      <p:to>
                                        <p:strVal val="visible"/>
                                      </p:to>
                                    </p:set>
                                    <p:anim calcmode="lin" valueType="num">
                                      <p:cBhvr additive="base">
                                        <p:cTn id="7" dur="500" fill="hold"/>
                                        <p:tgtEl>
                                          <p:spTgt spid="3993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8">
                                            <p:txEl>
                                              <p:pRg st="3" end="3"/>
                                            </p:txEl>
                                          </p:spTgt>
                                        </p:tgtEl>
                                        <p:attrNameLst>
                                          <p:attrName>style.visibility</p:attrName>
                                        </p:attrNameLst>
                                      </p:cBhvr>
                                      <p:to>
                                        <p:strVal val="visible"/>
                                      </p:to>
                                    </p:set>
                                    <p:anim calcmode="lin" valueType="num">
                                      <p:cBhvr additive="base">
                                        <p:cTn id="13" dur="500" fill="hold"/>
                                        <p:tgtEl>
                                          <p:spTgt spid="3993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8">
                                            <p:txEl>
                                              <p:pRg st="5" end="5"/>
                                            </p:txEl>
                                          </p:spTgt>
                                        </p:tgtEl>
                                        <p:attrNameLst>
                                          <p:attrName>style.visibility</p:attrName>
                                        </p:attrNameLst>
                                      </p:cBhvr>
                                      <p:to>
                                        <p:strVal val="visible"/>
                                      </p:to>
                                    </p:set>
                                    <p:anim calcmode="lin" valueType="num">
                                      <p:cBhvr additive="base">
                                        <p:cTn id="19" dur="500" fill="hold"/>
                                        <p:tgtEl>
                                          <p:spTgt spid="3993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763000" cy="6858000"/>
          </a:xfrm>
        </p:spPr>
        <p:txBody>
          <a:bodyPr>
            <a:normAutofit/>
          </a:bodyPr>
          <a:lstStyle/>
          <a:p>
            <a:pPr marL="365760" indent="-256032" algn="r" eaLnBrk="1" fontAlgn="auto" hangingPunct="1">
              <a:spcAft>
                <a:spcPts val="0"/>
              </a:spcAft>
              <a:buFont typeface="Wingdings 3"/>
              <a:buNone/>
              <a:defRPr/>
            </a:pPr>
            <a:endParaRPr lang="fa-IR" sz="2400" dirty="0" smtClean="0">
              <a:solidFill>
                <a:srgbClr val="66FF33"/>
              </a:solidFill>
            </a:endParaRPr>
          </a:p>
          <a:p>
            <a:pPr marL="365760" indent="-256032" algn="r" eaLnBrk="1" fontAlgn="auto" hangingPunct="1">
              <a:spcAft>
                <a:spcPts val="0"/>
              </a:spcAft>
              <a:buFont typeface="Wingdings 3"/>
              <a:buNone/>
              <a:defRPr/>
            </a:pPr>
            <a:endParaRPr lang="fa-IR" sz="3200" dirty="0" smtClean="0">
              <a:solidFill>
                <a:srgbClr val="66FF33"/>
              </a:solidFill>
            </a:endParaRPr>
          </a:p>
          <a:p>
            <a:pPr marL="365760" indent="-256032" algn="r" eaLnBrk="1" fontAlgn="auto" hangingPunct="1">
              <a:spcAft>
                <a:spcPts val="0"/>
              </a:spcAft>
              <a:buFont typeface="Wingdings 3"/>
              <a:buNone/>
              <a:defRPr/>
            </a:pPr>
            <a:r>
              <a:rPr lang="fa-IR" sz="3200" b="1" dirty="0" smtClean="0">
                <a:solidFill>
                  <a:srgbClr val="7030A0"/>
                </a:solidFill>
              </a:rPr>
              <a:t>                  طبقه بندی انواع انبارها</a:t>
            </a:r>
            <a:endParaRPr lang="en-US" sz="3200" b="1" dirty="0" smtClean="0">
              <a:solidFill>
                <a:srgbClr val="7030A0"/>
              </a:solidFill>
            </a:endParaRPr>
          </a:p>
          <a:p>
            <a:pPr marL="594360" indent="-457200" algn="r" eaLnBrk="1" fontAlgn="auto" hangingPunct="1">
              <a:spcAft>
                <a:spcPts val="0"/>
              </a:spcAft>
              <a:buFont typeface="Wingdings 3"/>
              <a:buNone/>
              <a:defRPr/>
            </a:pPr>
            <a:endParaRPr lang="fa-IR" sz="2400" dirty="0" smtClean="0"/>
          </a:p>
          <a:p>
            <a:pPr marL="594360" indent="-457200" algn="r" eaLnBrk="1" fontAlgn="auto" hangingPunct="1">
              <a:spcAft>
                <a:spcPts val="0"/>
              </a:spcAft>
              <a:buFont typeface="Wingdings 3"/>
              <a:buNone/>
              <a:defRPr/>
            </a:pPr>
            <a:r>
              <a:rPr lang="fa-IR" sz="2400" b="1" dirty="0" smtClean="0">
                <a:cs typeface="+mj-cs"/>
              </a:rPr>
              <a:t>1.از نظر کالای انبار شده در آنها : جامد – مایع – گاز . </a:t>
            </a:r>
          </a:p>
          <a:p>
            <a:pPr marL="594360" indent="-457200" algn="r" eaLnBrk="1" fontAlgn="auto" hangingPunct="1">
              <a:spcAft>
                <a:spcPts val="0"/>
              </a:spcAft>
              <a:buFont typeface="Wingdings 3"/>
              <a:buNone/>
              <a:defRPr/>
            </a:pPr>
            <a:endParaRPr lang="fa-IR" sz="2400" b="1" dirty="0" smtClean="0">
              <a:cs typeface="+mj-cs"/>
            </a:endParaRPr>
          </a:p>
          <a:p>
            <a:pPr marL="594360" indent="-457200" algn="r" eaLnBrk="1" fontAlgn="auto" hangingPunct="1">
              <a:spcAft>
                <a:spcPts val="0"/>
              </a:spcAft>
              <a:buFont typeface="Wingdings 3"/>
              <a:buNone/>
              <a:defRPr/>
            </a:pPr>
            <a:r>
              <a:rPr lang="fa-IR" sz="2400" b="1" dirty="0" smtClean="0">
                <a:cs typeface="+mj-cs"/>
              </a:rPr>
              <a:t>2. از نظر چگونگی وماهیت عملکرد: محل وموقعیت و نحوه ساختمان انبار ( سیلوی گندم) </a:t>
            </a:r>
          </a:p>
          <a:p>
            <a:pPr marL="594360" indent="-457200" algn="r" eaLnBrk="1" fontAlgn="auto" hangingPunct="1">
              <a:spcAft>
                <a:spcPts val="0"/>
              </a:spcAft>
              <a:buFont typeface="Wingdings 3"/>
              <a:buNone/>
              <a:defRPr/>
            </a:pPr>
            <a:endParaRPr lang="fa-IR" sz="2400" b="1" dirty="0" smtClean="0">
              <a:cs typeface="+mj-cs"/>
            </a:endParaRPr>
          </a:p>
          <a:p>
            <a:pPr marL="594360" indent="-457200" algn="r" eaLnBrk="1" fontAlgn="auto" hangingPunct="1">
              <a:spcAft>
                <a:spcPts val="0"/>
              </a:spcAft>
              <a:buFont typeface="Wingdings 3"/>
              <a:buNone/>
              <a:defRPr/>
            </a:pPr>
            <a:r>
              <a:rPr lang="fa-IR" sz="2400" b="1" dirty="0" smtClean="0">
                <a:cs typeface="+mj-cs"/>
              </a:rPr>
              <a:t>3. از نظر ساختمانی : پوشیده – بدون دیوار (هانگارد) – بار انداز . </a:t>
            </a:r>
          </a:p>
          <a:p>
            <a:pPr marL="594360" indent="-457200" algn="r" eaLnBrk="1" fontAlgn="auto" hangingPunct="1">
              <a:spcAft>
                <a:spcPts val="0"/>
              </a:spcAft>
              <a:buFont typeface="Wingdings 3"/>
              <a:buNone/>
              <a:defRPr/>
            </a:pPr>
            <a:endParaRPr lang="fa-IR" sz="2400" b="1" dirty="0" smtClean="0">
              <a:cs typeface="+mj-cs"/>
            </a:endParaRPr>
          </a:p>
          <a:p>
            <a:pPr marL="594360" indent="-457200" algn="r" eaLnBrk="1" fontAlgn="auto" hangingPunct="1">
              <a:spcAft>
                <a:spcPts val="0"/>
              </a:spcAft>
              <a:buFont typeface="Wingdings 3"/>
              <a:buNone/>
              <a:defRPr/>
            </a:pPr>
            <a:r>
              <a:rPr lang="fa-IR" sz="2400" b="1" dirty="0" smtClean="0">
                <a:cs typeface="+mj-cs"/>
              </a:rPr>
              <a:t>4. از نظر انجام عملیات توسط انسان یا ماشین .( کامپیوتر )</a:t>
            </a:r>
            <a:endParaRPr lang="en-US" sz="2400" b="1" dirty="0">
              <a:cs typeface="+mj-cs"/>
            </a:endParaRPr>
          </a:p>
        </p:txBody>
      </p:sp>
      <p:sp>
        <p:nvSpPr>
          <p:cNvPr id="4" name="Left Arrow 3"/>
          <p:cNvSpPr/>
          <p:nvPr/>
        </p:nvSpPr>
        <p:spPr>
          <a:xfrm>
            <a:off x="45720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39200" cy="6629400"/>
          </a:xfrm>
        </p:spPr>
        <p:txBody>
          <a:bodyPr>
            <a:noAutofit/>
          </a:bodyPr>
          <a:lstStyle/>
          <a:p>
            <a:pPr marL="365760" indent="-256032" algn="r" rtl="1" eaLnBrk="1" fontAlgn="auto" hangingPunct="1">
              <a:spcAft>
                <a:spcPts val="0"/>
              </a:spcAft>
              <a:buFont typeface="Wingdings 3"/>
              <a:buNone/>
              <a:defRPr/>
            </a:pPr>
            <a:endParaRPr lang="fa-IR" sz="2400" b="1" dirty="0" smtClean="0">
              <a:solidFill>
                <a:srgbClr val="66FF33"/>
              </a:solidFill>
              <a:cs typeface="+mj-cs"/>
            </a:endParaRPr>
          </a:p>
          <a:p>
            <a:pPr marL="365760" indent="-256032" algn="r" rtl="1" eaLnBrk="1" fontAlgn="auto" hangingPunct="1">
              <a:spcAft>
                <a:spcPts val="0"/>
              </a:spcAft>
              <a:buFont typeface="Wingdings 3"/>
              <a:buNone/>
              <a:defRPr/>
            </a:pPr>
            <a:r>
              <a:rPr lang="fa-IR" sz="3200" b="1" dirty="0" smtClean="0">
                <a:solidFill>
                  <a:srgbClr val="7030A0"/>
                </a:solidFill>
                <a:cs typeface="+mj-cs"/>
              </a:rPr>
              <a:t>بخش های مختلف یک مجتمع بزرگ انبار</a:t>
            </a:r>
            <a:endParaRPr lang="en-US" sz="3200" b="1" dirty="0" smtClean="0">
              <a:solidFill>
                <a:srgbClr val="66FF33"/>
              </a:solidFill>
              <a:cs typeface="+mj-cs"/>
            </a:endParaRPr>
          </a:p>
          <a:p>
            <a:pPr marL="365760" indent="-256032" algn="r" eaLnBrk="1" fontAlgn="auto" hangingPunct="1">
              <a:lnSpc>
                <a:spcPct val="150000"/>
              </a:lnSpc>
              <a:spcAft>
                <a:spcPts val="0"/>
              </a:spcAft>
              <a:buFont typeface="Wingdings 3"/>
              <a:buNone/>
              <a:defRPr/>
            </a:pPr>
            <a:r>
              <a:rPr lang="fa-IR" sz="2400" b="1" dirty="0" smtClean="0">
                <a:cs typeface="+mj-cs"/>
              </a:rPr>
              <a:t>1- شعبه بانک جهت سهولت امور بانکی</a:t>
            </a:r>
          </a:p>
          <a:p>
            <a:pPr marL="365760" indent="-256032" algn="r" eaLnBrk="1" fontAlgn="auto" hangingPunct="1">
              <a:lnSpc>
                <a:spcPct val="150000"/>
              </a:lnSpc>
              <a:spcAft>
                <a:spcPts val="0"/>
              </a:spcAft>
              <a:buFont typeface="Wingdings 3"/>
              <a:buNone/>
              <a:defRPr/>
            </a:pPr>
            <a:r>
              <a:rPr lang="fa-IR" sz="2400" b="1" dirty="0" smtClean="0">
                <a:cs typeface="+mj-cs"/>
              </a:rPr>
              <a:t>2- مرکز آتش نشانی وخدمات ایمنی  </a:t>
            </a:r>
          </a:p>
          <a:p>
            <a:pPr marL="365760" indent="-256032" algn="r" eaLnBrk="1" fontAlgn="auto" hangingPunct="1">
              <a:lnSpc>
                <a:spcPct val="150000"/>
              </a:lnSpc>
              <a:spcAft>
                <a:spcPts val="0"/>
              </a:spcAft>
              <a:buFont typeface="Wingdings 3"/>
              <a:buNone/>
              <a:defRPr/>
            </a:pPr>
            <a:r>
              <a:rPr lang="fa-IR" sz="2400" b="1" dirty="0" smtClean="0">
                <a:cs typeface="+mj-cs"/>
              </a:rPr>
              <a:t>3- پمپ بنزین</a:t>
            </a:r>
          </a:p>
          <a:p>
            <a:pPr marL="365760" indent="-256032" algn="r" eaLnBrk="1" fontAlgn="auto" hangingPunct="1">
              <a:lnSpc>
                <a:spcPct val="150000"/>
              </a:lnSpc>
              <a:spcAft>
                <a:spcPts val="0"/>
              </a:spcAft>
              <a:buFont typeface="Wingdings 3"/>
              <a:buNone/>
              <a:defRPr/>
            </a:pPr>
            <a:r>
              <a:rPr lang="fa-IR" sz="2400" b="1" dirty="0" smtClean="0">
                <a:cs typeface="+mj-cs"/>
              </a:rPr>
              <a:t>4- تعمیر گاه تجهیزات حمل ونقل </a:t>
            </a:r>
          </a:p>
          <a:p>
            <a:pPr marL="365760" indent="-256032" algn="r" eaLnBrk="1" fontAlgn="auto" hangingPunct="1">
              <a:lnSpc>
                <a:spcPct val="150000"/>
              </a:lnSpc>
              <a:spcAft>
                <a:spcPts val="0"/>
              </a:spcAft>
              <a:buFont typeface="Wingdings 3"/>
              <a:buNone/>
              <a:defRPr/>
            </a:pPr>
            <a:r>
              <a:rPr lang="fa-IR" sz="2400" b="1" dirty="0" smtClean="0">
                <a:cs typeface="+mj-cs"/>
              </a:rPr>
              <a:t>5- کارگاه نجاری ، آهنگری وجوشکاری</a:t>
            </a:r>
          </a:p>
          <a:p>
            <a:pPr marL="365760" indent="-256032" algn="r" eaLnBrk="1" fontAlgn="auto" hangingPunct="1">
              <a:lnSpc>
                <a:spcPct val="150000"/>
              </a:lnSpc>
              <a:spcAft>
                <a:spcPts val="0"/>
              </a:spcAft>
              <a:buFont typeface="Wingdings 3"/>
              <a:buNone/>
              <a:defRPr/>
            </a:pPr>
            <a:r>
              <a:rPr lang="fa-IR" sz="2400" b="1" dirty="0" smtClean="0">
                <a:cs typeface="+mj-cs"/>
              </a:rPr>
              <a:t>6- انبار قطعات یدکی </a:t>
            </a:r>
          </a:p>
          <a:p>
            <a:pPr marL="365760" indent="-256032" algn="r" eaLnBrk="1" fontAlgn="auto" hangingPunct="1">
              <a:lnSpc>
                <a:spcPct val="150000"/>
              </a:lnSpc>
              <a:spcAft>
                <a:spcPts val="0"/>
              </a:spcAft>
              <a:buFont typeface="Wingdings 3"/>
              <a:buNone/>
              <a:defRPr/>
            </a:pPr>
            <a:r>
              <a:rPr lang="fa-IR" sz="2400" b="1" dirty="0" smtClean="0">
                <a:cs typeface="+mj-cs"/>
              </a:rPr>
              <a:t>7- ترمینال  </a:t>
            </a:r>
          </a:p>
          <a:p>
            <a:pPr marL="365760" indent="-256032" algn="r" eaLnBrk="1" fontAlgn="auto" hangingPunct="1">
              <a:lnSpc>
                <a:spcPct val="150000"/>
              </a:lnSpc>
              <a:spcAft>
                <a:spcPts val="0"/>
              </a:spcAft>
              <a:buFont typeface="Wingdings 3"/>
              <a:buNone/>
              <a:defRPr/>
            </a:pPr>
            <a:r>
              <a:rPr lang="fa-IR" sz="2400" b="1" dirty="0" smtClean="0">
                <a:cs typeface="+mj-cs"/>
              </a:rPr>
              <a:t>8- ساختمان نگهبانی  </a:t>
            </a:r>
          </a:p>
          <a:p>
            <a:pPr marL="365760" indent="-256032" algn="r" eaLnBrk="1" fontAlgn="auto" hangingPunct="1">
              <a:lnSpc>
                <a:spcPct val="150000"/>
              </a:lnSpc>
              <a:spcAft>
                <a:spcPts val="0"/>
              </a:spcAft>
              <a:buFont typeface="Wingdings 3"/>
              <a:buNone/>
              <a:defRPr/>
            </a:pPr>
            <a:r>
              <a:rPr lang="fa-IR" sz="2400" b="1" dirty="0" smtClean="0">
                <a:cs typeface="+mj-cs"/>
              </a:rPr>
              <a:t>9- رخت کن ، نماز خانه ، سرویس بهداشتی</a:t>
            </a:r>
          </a:p>
          <a:p>
            <a:pPr marL="365760" indent="-256032" algn="r" eaLnBrk="1" fontAlgn="auto" hangingPunct="1">
              <a:lnSpc>
                <a:spcPct val="150000"/>
              </a:lnSpc>
              <a:spcAft>
                <a:spcPts val="0"/>
              </a:spcAft>
              <a:buFont typeface="Wingdings 3"/>
              <a:buNone/>
              <a:defRPr/>
            </a:pPr>
            <a:r>
              <a:rPr lang="fa-IR" sz="2400" b="1" dirty="0" smtClean="0">
                <a:cs typeface="+mj-cs"/>
              </a:rPr>
              <a:t>10- ساختمان مسکونی   </a:t>
            </a:r>
            <a:endParaRPr lang="en-US" sz="2400" b="1" dirty="0" smtClean="0">
              <a:cs typeface="+mj-cs"/>
            </a:endParaRPr>
          </a:p>
          <a:p>
            <a:pPr marL="365760" indent="-256032" algn="r" eaLnBrk="1" fontAlgn="auto" hangingPunct="1">
              <a:spcAft>
                <a:spcPts val="0"/>
              </a:spcAft>
              <a:buFont typeface="Wingdings 3"/>
              <a:buNone/>
              <a:defRPr/>
            </a:pPr>
            <a:r>
              <a:rPr lang="fa-IR" sz="2400" b="1" dirty="0" smtClean="0">
                <a:solidFill>
                  <a:srgbClr val="66FF33"/>
                </a:solidFill>
                <a:cs typeface="+mj-cs"/>
              </a:rPr>
              <a:t> </a:t>
            </a:r>
            <a:endParaRPr lang="en-US" sz="2400" b="1" dirty="0">
              <a:cs typeface="+mj-cs"/>
            </a:endParaRPr>
          </a:p>
        </p:txBody>
      </p:sp>
      <p:sp>
        <p:nvSpPr>
          <p:cNvPr id="4" name="Left Arrow 3"/>
          <p:cNvSpPr/>
          <p:nvPr/>
        </p:nvSpPr>
        <p:spPr>
          <a:xfrm>
            <a:off x="304800" y="6019800"/>
            <a:ext cx="32004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stom 9">
      <a:majorFont>
        <a:latin typeface="Verdana"/>
        <a:ea typeface=""/>
        <a:cs typeface="B Traffic"/>
      </a:majorFont>
      <a:minorFont>
        <a:latin typeface="Verdana"/>
        <a:ea typeface=""/>
        <a:cs typeface="B Traffic"/>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1833</TotalTime>
  <Words>4706</Words>
  <Application>Microsoft Office PowerPoint</Application>
  <PresentationFormat>On-screen Show (4:3)</PresentationFormat>
  <Paragraphs>709</Paragraphs>
  <Slides>63</Slides>
  <Notes>3</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Aspect</vt:lpstr>
      <vt:lpstr>                  فصل چهارم </vt:lpstr>
      <vt:lpstr>Slide 2</vt:lpstr>
      <vt:lpstr>                                  تعریف انبار:</vt:lpstr>
      <vt:lpstr>Slide 4</vt:lpstr>
      <vt:lpstr>                                                                  انبارداري </vt:lpstr>
      <vt:lpstr>Slide 6</vt:lpstr>
      <vt:lpstr>Slide 7</vt:lpstr>
      <vt:lpstr>Slide 8</vt:lpstr>
      <vt:lpstr>Slide 9</vt:lpstr>
      <vt:lpstr>Slide 10</vt:lpstr>
      <vt:lpstr>Slide 11</vt:lpstr>
      <vt:lpstr>Slide 12</vt:lpstr>
      <vt:lpstr>                  وظايف   انباردار</vt:lpstr>
      <vt:lpstr>Slide 14</vt:lpstr>
      <vt:lpstr>Slide 15</vt:lpstr>
      <vt:lpstr>               سازمان انبار   </vt:lpstr>
      <vt:lpstr>               ويژگيهاي انبار  </vt:lpstr>
      <vt:lpstr>Slide 18</vt:lpstr>
      <vt:lpstr>Slide 19</vt:lpstr>
      <vt:lpstr>Slide 20</vt:lpstr>
      <vt:lpstr>Slide 21</vt:lpstr>
      <vt:lpstr>Slide 22</vt:lpstr>
      <vt:lpstr>Slide 23</vt:lpstr>
      <vt:lpstr>     اهميت امور دفتري در سازمان انبار   </vt:lpstr>
      <vt:lpstr>Slide 25</vt:lpstr>
      <vt:lpstr>     اهميت امور دفتري در سازمان انبار   </vt:lpstr>
      <vt:lpstr> اهميت امور دفتري در سازمان انبار </vt:lpstr>
      <vt:lpstr>Slide 28</vt:lpstr>
      <vt:lpstr>Slide 29</vt:lpstr>
      <vt:lpstr>Slide 30</vt:lpstr>
      <vt:lpstr>اهميت امور دفتري در سازمان انبار </vt:lpstr>
      <vt:lpstr>اهميت امور دفتري در سازمان انبار </vt:lpstr>
      <vt:lpstr>  اهميت امور دفتري در سازمان انبار </vt:lpstr>
      <vt:lpstr>   اهميت امور دفتري در سازمان انبار </vt:lpstr>
      <vt:lpstr>Slide 35</vt:lpstr>
      <vt:lpstr>Slide 36</vt:lpstr>
      <vt:lpstr>        </vt:lpstr>
      <vt:lpstr>                 كارپردازي يا تداركات </vt:lpstr>
      <vt:lpstr>        مراحل اجرايي خريد كالا </vt:lpstr>
      <vt:lpstr>        مراحل اجرايي خريد كالا </vt:lpstr>
      <vt:lpstr>     اهميت امور دفتري در سازمان انبار   </vt:lpstr>
      <vt:lpstr>        كنترل موجودي انبار </vt:lpstr>
      <vt:lpstr>Slide 43</vt:lpstr>
      <vt:lpstr>Slide 44</vt:lpstr>
      <vt:lpstr>Slide 45</vt:lpstr>
      <vt:lpstr>انبار گردانی و کنترل  انبارها</vt:lpstr>
      <vt:lpstr> مزایای شمارش موجودی ها و روش های آن</vt:lpstr>
      <vt:lpstr> مزایای شمارش موجودی ها و روش های آن</vt:lpstr>
      <vt:lpstr> مزایای شمارش موجودی ها  و روش های آن</vt:lpstr>
      <vt:lpstr> مزایای شمارش موجودی ها  و روش های آن</vt:lpstr>
      <vt:lpstr>Slide 51</vt:lpstr>
      <vt:lpstr>    وظايف انبار در ارتباط با سفارش موجودي</vt:lpstr>
      <vt:lpstr>    وظايف انبار در ارتباط با سفارش موجودي</vt:lpstr>
      <vt:lpstr>       وظايف انبار در ارتباط با سفارش موجودي</vt:lpstr>
      <vt:lpstr>Slide 55</vt:lpstr>
      <vt:lpstr>Slide 56</vt:lpstr>
      <vt:lpstr>Slide 57</vt:lpstr>
      <vt:lpstr>Slide 58</vt:lpstr>
      <vt:lpstr>Slide 59</vt:lpstr>
      <vt:lpstr>Slide 60</vt:lpstr>
      <vt:lpstr>Slide 61</vt:lpstr>
      <vt:lpstr>        </vt:lpstr>
      <vt:lpstr>Slide 63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computer</cp:lastModifiedBy>
  <cp:revision>414</cp:revision>
  <dcterms:created xsi:type="dcterms:W3CDTF">2006-08-16T00:00:00Z</dcterms:created>
  <dcterms:modified xsi:type="dcterms:W3CDTF">2011-09-22T09:51:10Z</dcterms:modified>
</cp:coreProperties>
</file>